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141" r:id="rId1"/>
  </p:sldMasterIdLst>
  <p:notesMasterIdLst>
    <p:notesMasterId r:id="rId43"/>
  </p:notesMasterIdLst>
  <p:sldIdLst>
    <p:sldId id="258" r:id="rId2"/>
    <p:sldId id="260" r:id="rId3"/>
    <p:sldId id="315" r:id="rId4"/>
    <p:sldId id="264" r:id="rId5"/>
    <p:sldId id="262" r:id="rId6"/>
    <p:sldId id="270" r:id="rId7"/>
    <p:sldId id="317" r:id="rId8"/>
    <p:sldId id="318" r:id="rId9"/>
    <p:sldId id="319" r:id="rId10"/>
    <p:sldId id="320" r:id="rId11"/>
    <p:sldId id="326" r:id="rId12"/>
    <p:sldId id="323" r:id="rId13"/>
    <p:sldId id="325" r:id="rId14"/>
    <p:sldId id="324" r:id="rId15"/>
    <p:sldId id="329" r:id="rId16"/>
    <p:sldId id="316" r:id="rId17"/>
    <p:sldId id="272" r:id="rId18"/>
    <p:sldId id="321" r:id="rId19"/>
    <p:sldId id="322" r:id="rId20"/>
    <p:sldId id="330" r:id="rId21"/>
    <p:sldId id="274" r:id="rId22"/>
    <p:sldId id="284" r:id="rId23"/>
    <p:sldId id="327" r:id="rId24"/>
    <p:sldId id="286" r:id="rId25"/>
    <p:sldId id="288" r:id="rId26"/>
    <p:sldId id="290" r:id="rId27"/>
    <p:sldId id="292" r:id="rId28"/>
    <p:sldId id="296" r:id="rId29"/>
    <p:sldId id="298" r:id="rId30"/>
    <p:sldId id="300" r:id="rId31"/>
    <p:sldId id="302" r:id="rId32"/>
    <p:sldId id="331" r:id="rId33"/>
    <p:sldId id="328" r:id="rId34"/>
    <p:sldId id="306" r:id="rId35"/>
    <p:sldId id="333" r:id="rId36"/>
    <p:sldId id="304" r:id="rId37"/>
    <p:sldId id="332" r:id="rId38"/>
    <p:sldId id="308" r:id="rId39"/>
    <p:sldId id="310" r:id="rId40"/>
    <p:sldId id="312" r:id="rId41"/>
    <p:sldId id="314"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0"/>
    <p:restoredTop sz="0"/>
  </p:normalViewPr>
  <p:slideViewPr>
    <p:cSldViewPr>
      <p:cViewPr varScale="1">
        <p:scale>
          <a:sx n="72" d="100"/>
          <a:sy n="72" d="100"/>
        </p:scale>
        <p:origin x="570" y="7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17:37:53.770"/>
    </inkml:context>
    <inkml:brush xml:id="br0">
      <inkml:brushProperty name="width" value="0.1" units="cm"/>
      <inkml:brushProperty name="height" value="0.1" units="cm"/>
      <inkml:brushProperty name="color" value="#FFC114"/>
    </inkml:brush>
  </inkml:definitions>
  <inkml:trace contextRef="#ctx0" brushRef="#br0">0 2504 3345,'23'24'693,"-13"-14"94,-1 0-1,-1 1 1,10 14-1,-17-24-465,0 0-1,0 0 0,0 0 0,1 0 1,-1-1-1,0 1 0,0 0 1,0 0-1,1-1 0,1 2 0,16 9 539,27 35-508,15 12-51,-55-52-261,5 4 94,0 0 0,0 0 0,1-1 0,1-1 0,25 13-1,-25-16 6,0 0-1,0-2 1,0 1-1,0-2 1,0 0-1,1 0 1,-1-1-1,18-2 1,-14-1 2,0 0 0,0-1 0,0-1 0,0-1 0,30-14 0,149-72 640,-168 76-766,-2-2-1,0 0 0,-1-2 0,0-1 0,-2 0 1,0-2-1,-2-1 0,0-1 0,19-30 0,-24 33-12,11-16 1,-1-1 0,28-54 0,-27 36 1,-10 24 1,-1-2-1,-2 1 1,18-64-1,-19 35-15,-3 0-1,2-72 1,-11 93 3,-2 1 0,-2 0 1,-1-1-1,-13-55 0,10 77-4,0 0-1,-1 1 1,-1-1 0,-1 2 0,0 0-1,-23-29 1,13 18-27,-17-31 1,-40-66 19,9 15 21,42 62-2,7 13-10,-45-65-1,60 94 12,-41-53 3,-3 2 0,-68-62-1,-140-147 4,206 209-5,32 38 6,1-1-1,2-1 1,-24-40 0,11 11 82,23 42-71,4 7 39,0-1 0,0 1 0,0-1 0,1 1 0,-1-1 0,0 0 0,1 1 0,-1-1 0,1 0 0,-1 1 0,1-1 0,0-3 0,0 5-2,15 2 97,0 0 1,0 2 0,0-1 0,-1 2 0,0 0-1,26 12 1,-31-12-138,132 56 1385,-125-54-1269,26 17-1,-2-1-124,-38-22-203,-3-1 60,-10-4-2,-27-11 69,30 11 62,-78-38-72,51 23 50,2-2 0,1-2 0,-36-31 0,64 50 25,-31-23 32,33 25-33,0 1 0,0 0 0,-1-1 1,1 1-1,0 1 0,-1-1 0,1 0 0,0 0 1,-1 1-1,1 0 0,-1-1 0,1 1 0,-1 0 0,-4 0 1,6 0-7,1 0-1,-1 1 1,0-1 0,0 0 0,1 0 0,-1 0 0,0 1 0,1-1 0,-1 0 0,0 1 0,0-1 0,1 0 0,-1 1-1,1-1 1,-1 1 0,0-1 0,1 1 0,-1 0 0,1-1 0,-1 1 0,1-1 0,0 1 0,-1 0 0,1-1 0,0 1-1,-1 1 1,0 2 28,1-1-1,0 1 1,0-1-1,1 1 0,0 6 1,1 4-36,15 82 75,-2 17 10,2 11-2,-15-116-51,0 0-1,1 0 1,0 0 0,0 0-1,1-1 1,0 0 0,0 1-1,1-1 1,0-1 0,10 11-1,7 10 8,-22-27-30,0 0 0,0 1 0,1-1-1,-1 0 1,0 0 0,0 0 0,1 1 0,-1-1 0,0 0 0,0 0 0,0 1 0,0-1 0,1 0 0,-1 0 0,0 1 0,0-1 0,0 0 0,0 1 0,0-1 0,0 0 0,0 1 0,0-1 0,0 0 0,0 1 0,0-1-1,0 0 1,0 1 0,0-1 0,0 0 0,0 0 0,0 1 0,0-1 0,0 0 0,-1 1 0,1-1 0,0 0 0,0 0 0,0 1 0,-1-1 0,1 0 0,0 0 0,0 1 0,0-1 0,-1 0 0,1 0 0,0 0-1,0 1 1,-1-1 0,1 0 0,0 0 0,-1 0 0,1 0 0,0 0 0,-1 0 0,1 0 0,0 0 0,0 0 0,-1 0 0,1 0 0,0 0 0,-1 0 0,-23-1-2064,9-2 1383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25T17:38:00.962"/>
    </inkml:context>
    <inkml:brush xml:id="br0">
      <inkml:brushProperty name="width" value="0.1" units="cm"/>
      <inkml:brushProperty name="height" value="0.1" units="cm"/>
      <inkml:brushProperty name="color" value="#FFC114"/>
    </inkml:brush>
  </inkml:definitions>
  <inkml:trace contextRef="#ctx0" brushRef="#br0">818 1013 4545,'-23'-2'7488,"15"1"-7091,-1 1-1,1 0 1,-11 0-1,-73 10 243,34-3-396,0-2 0,-105-6 0,143-2-180,0 0 0,0-2 0,0 0-1,1-2 1,0 0 0,0-1 0,-18-11 0,12 5-29,2-1 0,-1-2 0,2 0 0,-30-30 1,45 40-22,1-1 0,-1 1 0,1-1 0,1-1 0,-9-16 0,11 20-1,1 0-1,0 0 1,0-1 0,1 1 0,-1-1 0,1 1 0,1-1-1,-1 0 1,1 1 0,0-1 0,1-7 0,0 10-7,0-1 1,0 1 0,0 0-1,1 0 1,-1 0 0,1 0-1,0 0 1,0 0-1,0 1 1,0-1 0,0 1-1,0-1 1,4-1 0,-3 1-3,-1 1 1,1-1 0,-1 0 0,1 1 0,-1-1 0,0 0 0,0-1 0,0 1 0,0 0-1,-1 0 1,1-1 0,0-4 0,1-12 0,-2 14-2,-1 0 0,1-1 0,1 1 0,-1 0 0,1 0 0,3-6-1,-3 6-2,0 1-1,0-1 0,0 0 1,0 0-1,0-9 0,2-5-2,-3 17 6,0 1-1,0 0 1,0-1 0,0 1 0,1 0 0,-1 0-1,1 0 1,-1 0 0,1 0 0,0 0 0,0 0-1,0 1 1,3-3 0,-3 3 0,0 0 0,-1 0 0,1-1 0,0 1 0,-1 0 0,1-1-1,-1 1 1,0-1 0,1 0 0,-1 1 0,0-1 0,0 0 0,0 0 0,0 0 0,-1 0 0,1 0 0,0 0 0,-1 0-1,1 0 1,-1 0 0,0 0 0,1-2 0,-2 2-1,1 0 1,0 0-1,0 0 1,0 0-1,1 1 0,-1-1 1,0 0-1,1 0 1,-1 0-1,1 0 0,0 1 1,-1-1-1,1 0 1,0 0-1,0 1 0,0-1 1,0 1-1,0-1 0,1 1 1,-1-1-1,0 1 1,1 0-1,2-2 0,-3 1-1,1 1 0,-1 0 0,0-1 0,0 1 0,0 0-1,0-1 1,-1 1 0,1-1 0,0 0 0,-1 1 0,1-1 0,-1 0-1,1 1 1,-1-1 0,0 0 0,1 0 0,-1-2 0,0 2-1,0 0 1,0 0-1,1 0 1,-1-1 0,1 1-1,-1 0 1,1 0 0,0 0-1,2-3 1,5-6-2,-5 8 4,-1 0 0,1-1 0,-1 1-1,0-1 1,0 0 0,0 0 0,0 1 0,1-7-1,-1-14 7,-2 23-8,0 0 0,0 0 0,0 1 0,0-1 1,0 0-1,0 1 0,-1-1 0,1 0 0,0 1 0,0-1 0,-1 0 0,1 1 1,0-1-1,-1 0 0,1 1 0,0-1 0,-1 1 0,1-1 0,-1 1 1,1-1-1,-1 1 0,1-1 0,-1 1 0,1 0 0,-1-1 0,0 1 1,1 0-1,-1-1 0,0 1 0,1 0 0,-1 0 0,0-1 0,-1 1 175,2-10 38,-2 0 0,1 0-1,-1 0 1,-1 0 0,-4-12-1,6 18-203,0 0-1,1 0 0,-1 0 0,1 0 0,0 0 1,0-1-1,1 1 0,-1 0 0,2-6 0,1-18-40,-3 26 28,0 1 0,0 0 0,0-1 0,0 1 0,0 0 0,0 0 0,-1-1 0,1 1 0,0 0 0,-1 0 0,1-1 0,-2 0 0,2 1 7,-1 1 0,1-1 0,-1 1 0,1 0 0,-1-1 0,1 1 0,-1 0 1,1 0-1,-1-1 0,1 1 0,-1 0 0,0 0 0,1 0 0,-1 0 0,1 0 0,-1 0 0,0-1 0,1 2 0,-1-1 0,1 0 0,-1 0 0,0 0 0,1 0 0,-1 0 1,1 0-1,-1 0 0,1 1 0,-1-1 0,0 1 0,-1-1-3,1 1 1,-1-1 0,1 1-1,0 0 1,0 0-1,-1-1 1,1 1 0,0 0-1,0 0 1,0 0-1,0 0 1,-2 3-1,-11 11 1,-60 62-1,71-73 0,0 0 1,0 1-1,1-1 1,-1 0-1,1 1 1,0 0-1,1-1 1,-1 1-1,1 0 1,0 0-1,0 0 1,1 0-1,-1 9 1,0-7-3,2-8-5,-1 1-1,0-1 1,0 1-1,0-1 1,0 1-1,0-1 1,0 1-1,-1-1 1,1 1-1,0-1 1,0 1-1,0 0 1,0-1-1,0 1 1,-1-1-1,1 1 1,0-1-1,0 1 1,-1 0-1,1-1 1,0 1-1,-1 0 1,1-1-1,0 1 1,-1 0-1,1-1 1,-1 1-1,1 0 1,0 0-1,-1-1 1,1 1-1,-1 0 1,1 0-1,-1 0 1,1 0-1,-1 0 1,1 0-1,-1 0 1,1 0-1,-1 0 1,1 0-1,-1 0 1,1 0-1,0 0 1,-1 0-1,1 0 1,-1 0-1,1 0 1,-1 0-1,1 1 1,-1-1-1,1 0 1,0 0-1,-1 1 1,1-1-1,-1 0 1,1 1-1,0-1 1,-1 0-1,1 1 1,0-1-1,-1 0 1,1 1-1,0-1 1,0 1-1,0-1 1,-1 1-1,1 0 1,2-10-2,0 1 1,0 0 0,0 0-1,1 0 1,1 1 0,-1-1-1,1 1 1,8-11 0,-9 12-1,33-40-163,15-30-51,-46 71 196,-1 0-1,1 0 1,1 0 0,-1 1-1,0-1 1,1 2 0,0-1-1,0 0 1,0 1 0,1 0-1,8-2 1,-15 4 13,1 1 0,-1 0 0,0 0 1,1 0-1,-1 0 0,0 0 0,1 0 1,-1-1-1,1 1 0,-1 0 0,0 0 0,1 0 1,-1 0-1,1 0 0,-1 0 0,0 0 1,1 1-1,-1-1 0,1 0 0,-1 0 0,0 0 1,1 0-1,-1 0 0,0 1 0,1-1 0,-1 0 1,0 0-1,1 1 0,-1-1 0,0 0 1,0 0-1,1 1 0,-1-1 0,0 0 0,0 1 1,1-1-1,-1 0 0,0 1 0,0-1 1,0 1-1,0-1 0,1 0 0,-1 1 0,1 21 51,-1-15-54,6 62 20,-4-58 3,0 0 0,1-1 0,0 1 0,1 0 0,0-1 0,0 0 0,8 13 0,-7-16 7,-1 1 1,0 0-1,-1 0 0,1 1 1,-2-1-1,1 1 0,-1-1 0,-1 1 1,2 10-1,-3-9-300,0-10 288,0 0 0,0 1 0,1-1 0,-1 0-1,0 0 1,0 0 0,0 0 0,0 1-1,0-1 1,0 0 0,0 0 0,0 0 0,0 0-1,0 1 1,0-1 0,0 0 0,0 0 0,0 0-1,0 0 1,0 1 0,0-1 0,0 0 0,0 0-1,-1 0 1,1 0 0,0 1 0,0-1 0,0 0-1,0 0 1,0 0 0,0 0 0,0 0-1,0 0 1,-1 1 0,1-1 0,0 0 0,0 0-1,0 0 1,0 0 0,-1 0 0,1 0 0,0 0-1,0 0 1,0 0 0,0 0 0,-1 0 0,1 0-1,0 0 1,0 0 0,0 0 0,0 0-1,-1 0 1,1 0 0,0 0 0,0 0 0,0 0-1,0 0 1,-1 0 0,1 0 0,-15 1-4368,-11 4 2869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Tim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213DA8-3B3A-4DCA-A325-E71E720F158C}" type="datetimeFigureOut">
              <a:t>03/02/2023</a:t>
            </a:fld>
            <a:endParaRPr/>
          </a:p>
        </p:txBody>
      </p:sp>
      <p:sp>
        <p:nvSpPr>
          <p:cNvPr id="4" name="SlideImage 3"/>
          <p:cNvSpPr>
            <a:spLocks noGrp="1" noRot="1" noChangeAspect="1"/>
          </p:cNvSpPr>
          <p:nvPr>
            <p:ph type="sldImg" idx="2"/>
          </p:nvPr>
        </p:nvSpPr>
        <p:spPr>
          <a:xfrm>
            <a:off x="1371600" y="1143000"/>
            <a:ext cx="4114800" cy="3086100"/>
          </a:xfrm>
          <a:prstGeom prst="rect">
            <a:avLst/>
          </a:prstGeom>
          <a:noFill/>
          <a:ln w="12700">
            <a:solidFill>
              <a:prstClr val="black"/>
            </a:solidFill>
          </a:ln>
        </p:spPr>
      </p:sp>
      <p:sp>
        <p:nvSpPr>
          <p:cNvPr id="5" name="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sz="1200"/>
            </a:defPPr>
          </a:lstStyle>
          <a:p>
            <a:r>
              <a:t>First Level</a:t>
            </a:r>
          </a:p>
          <a:p>
            <a:pPr lvl="1"/>
            <a:r>
              <a:t>Second Level</a:t>
            </a:r>
          </a:p>
          <a:p>
            <a:pPr lvl="2"/>
            <a:r>
              <a:t>Third level</a:t>
            </a:r>
          </a:p>
          <a:p>
            <a:pPr lvl="3"/>
            <a:r>
              <a:t>Fourth level</a:t>
            </a:r>
          </a:p>
          <a:p>
            <a:pPr lvl="4"/>
            <a:r>
              <a:t>Fifth level</a:t>
            </a:r>
          </a:p>
        </p:txBody>
      </p:sp>
      <p:sp>
        <p:nvSpPr>
          <p:cNvPr id="6" name="Foo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Numb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20C103-E65B-4935-A8D5-72B0ABD7248C}" type="slidenum">
              <a:rPr smtClean="0"/>
              <a:t>‹Nº›</a:t>
            </a:fld>
            <a:endParaRPr/>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oshnikov.com/scienceart/creating-generative-art-using-gan-on-azure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Link to published module on Learn: https://docs.microsoft.com/en-us/learn/modules/learn-pr/ </a:t>
            </a:r>
          </a:p>
        </p:txBody>
      </p:sp>
      <p:sp>
        <p:nvSpPr>
          <p:cNvPr id="4" name="Slide Number Placeholder 3"/>
          <p:cNvSpPr>
            <a:spLocks noGrp="1"/>
          </p:cNvSpPr>
          <p:nvPr>
            <p:ph type="sldNum" sz="quarter" idx="10"/>
          </p:nvPr>
        </p:nvSpPr>
        <p:spPr/>
        <p:txBody>
          <a:bodyPr/>
          <a:lstStyle/>
          <a:p>
            <a:fld id="{6101C5E1-D8E9-464D-A93E-CE21651935A7}"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a convolutional layer contains small filters that have the same weights for the whole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24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 a convolutional layer contains small filters that have the same weights for the whole image</a:t>
            </a:r>
          </a:p>
        </p:txBody>
      </p:sp>
      <p:sp>
        <p:nvSpPr>
          <p:cNvPr id="4" name="Slide Number Placeholder 3"/>
          <p:cNvSpPr>
            <a:spLocks noGrp="1"/>
          </p:cNvSpPr>
          <p:nvPr>
            <p:ph type="sldNum" sz="quarter" idx="10"/>
          </p:nvPr>
        </p:nvSpPr>
        <p:spPr/>
        <p:txBody>
          <a:bodyPr/>
          <a:lstStyle/>
          <a:p>
            <a:fld id="{6101C5E1-D8E9-464D-A93E-CE21651935A7}" type="slidenum">
              <a:rPr lang="en-US" smtClean="0"/>
              <a:t>25</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This is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This is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Pooling layers (such as MaxPooling or AveragePooling) are used to decrease the dimension, usually by a factor of 2</a:t>
            </a:r>
          </a:p>
        </p:txBody>
      </p:sp>
      <p:sp>
        <p:nvSpPr>
          <p:cNvPr id="4" name="Slide Number Placeholder 3"/>
          <p:cNvSpPr>
            <a:spLocks noGrp="1"/>
          </p:cNvSpPr>
          <p:nvPr>
            <p:ph type="sldNum" sz="quarter" idx="10"/>
          </p:nvPr>
        </p:nvSpPr>
        <p:spPr/>
        <p:txBody>
          <a:bodyPr/>
          <a:lstStyle/>
          <a:p>
            <a:fld id="{6101C5E1-D8E9-464D-A93E-CE21651935A7}" type="slidenum">
              <a:rPr lang="en-US" smtClean="0"/>
              <a:t>28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Pooling layers (such as MaxPooling or AveragePooling) are used to decrease the dimension, usually by a factor of 2</a:t>
            </a:r>
          </a:p>
        </p:txBody>
      </p:sp>
      <p:sp>
        <p:nvSpPr>
          <p:cNvPr id="4" name="Slide Number Placeholder 3"/>
          <p:cNvSpPr>
            <a:spLocks noGrp="1"/>
          </p:cNvSpPr>
          <p:nvPr>
            <p:ph type="sldNum" sz="quarter" idx="10"/>
          </p:nvPr>
        </p:nvSpPr>
        <p:spPr/>
        <p:txBody>
          <a:bodyPr/>
          <a:lstStyle/>
          <a:p>
            <a:fld id="{6101C5E1-D8E9-464D-A93E-CE21651935A7}" type="slidenum">
              <a:rPr lang="en-US" smtClean="0"/>
              <a:t>29</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Flatten is used to reshape spatial tensor into a linear vector</a:t>
            </a:r>
          </a:p>
        </p:txBody>
      </p:sp>
      <p:sp>
        <p:nvSpPr>
          <p:cNvPr id="4" name="Slide Number Placeholder 3"/>
          <p:cNvSpPr>
            <a:spLocks noGrp="1"/>
          </p:cNvSpPr>
          <p:nvPr>
            <p:ph type="sldNum" sz="quarter" idx="10"/>
          </p:nvPr>
        </p:nvSpPr>
        <p:spPr/>
        <p:txBody>
          <a:bodyPr/>
          <a:lstStyle/>
          <a:p>
            <a:fld id="{6101C5E1-D8E9-464D-A93E-CE21651935A7}" type="slidenum">
              <a:rPr lang="en-US" smtClean="0"/>
              <a:t>30</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Flatten is used to reshape spatial tensor into a linear vector</a:t>
            </a:r>
          </a:p>
        </p:txBody>
      </p:sp>
      <p:sp>
        <p:nvSpPr>
          <p:cNvPr id="4" name="Slide Number Placeholder 3"/>
          <p:cNvSpPr>
            <a:spLocks noGrp="1"/>
          </p:cNvSpPr>
          <p:nvPr>
            <p:ph type="sldNum" sz="quarter" idx="10"/>
          </p:nvPr>
        </p:nvSpPr>
        <p:spPr/>
        <p:txBody>
          <a:bodyPr/>
          <a:lstStyle/>
          <a:p>
            <a:fld id="{6101C5E1-D8E9-464D-A93E-CE21651935A7}" type="slidenum">
              <a:rPr lang="en-US" smtClean="0"/>
              <a:t>31</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32</a:t>
            </a:fld>
            <a:endParaRPr lang="en-US"/>
          </a:p>
        </p:txBody>
      </p:sp>
    </p:spTree>
    <p:extLst>
      <p:ext uri="{BB962C8B-B14F-4D97-AF65-F5344CB8AC3E}">
        <p14:creationId xmlns:p14="http://schemas.microsoft.com/office/powerpoint/2010/main" val="2719238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33</a:t>
            </a:fld>
            <a:endParaRPr lang="en-US"/>
          </a:p>
        </p:txBody>
      </p:sp>
    </p:spTree>
    <p:extLst>
      <p:ext uri="{BB962C8B-B14F-4D97-AF65-F5344CB8AC3E}">
        <p14:creationId xmlns:p14="http://schemas.microsoft.com/office/powerpoint/2010/main" val="811818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34</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35</a:t>
            </a:fld>
            <a:endParaRPr lang="en-US"/>
          </a:p>
        </p:txBody>
      </p:sp>
    </p:spTree>
    <p:extLst>
      <p:ext uri="{BB962C8B-B14F-4D97-AF65-F5344CB8AC3E}">
        <p14:creationId xmlns:p14="http://schemas.microsoft.com/office/powerpoint/2010/main" val="3498291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36</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37</a:t>
            </a:fld>
            <a:endParaRPr lang="en-US"/>
          </a:p>
        </p:txBody>
      </p:sp>
    </p:spTree>
    <p:extLst>
      <p:ext uri="{BB962C8B-B14F-4D97-AF65-F5344CB8AC3E}">
        <p14:creationId xmlns:p14="http://schemas.microsoft.com/office/powerpoint/2010/main" val="3685417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Number of classes in pre-trained network is not important since we are training our own final classifier</a:t>
            </a:r>
          </a:p>
        </p:txBody>
      </p:sp>
      <p:sp>
        <p:nvSpPr>
          <p:cNvPr id="4" name="Slide Number Placeholder 3"/>
          <p:cNvSpPr>
            <a:spLocks noGrp="1"/>
          </p:cNvSpPr>
          <p:nvPr>
            <p:ph type="sldNum" sz="quarter" idx="10"/>
          </p:nvPr>
        </p:nvSpPr>
        <p:spPr/>
        <p:txBody>
          <a:bodyPr/>
          <a:lstStyle/>
          <a:p>
            <a:fld id="{6101C5E1-D8E9-464D-A93E-CE21651935A7}" type="slidenum">
              <a:rPr lang="en-US" smtClean="0"/>
              <a:t>38</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39</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spcBef>
                <a:spcPct val="43750"/>
              </a:spcBef>
              <a:spcAft>
                <a:spcPct val="43750"/>
              </a:spcAft>
            </a:pPr>
            <a:r>
              <a:t>In this module, you have learned how convolutional neural networks work, and how they can capture patterns in 2D images. In fact, CNNs can also be used for finding patterns in 1-dimensional signals (such as sound waves, or time series), and in multi-dimensional structures (for example, events in videos, where some patterns are repeated across frames).</a:t>
            </a:r>
          </a:p>
          <a:p>
            <a:endParaRPr/>
          </a:p>
          <a:p>
            <a:pPr>
              <a:spcBef>
                <a:spcPct val="43750"/>
              </a:spcBef>
              <a:spcAft>
                <a:spcPct val="43750"/>
              </a:spcAft>
            </a:pPr>
            <a:r>
              <a:t>Also, CNNs are simple building blocks for solving more complex computer vision tasks, such as Image Generation. </a:t>
            </a:r>
            <a:r>
              <a:rPr b="1"/>
              <a:t>Generative Adversarial Networks</a:t>
            </a:r>
            <a:r>
              <a:t> can be used to generate images similar to the ones in the given dataset, for example, they can be used to produce </a:t>
            </a:r>
            <a:r>
              <a:rPr>
                <a:hlinkClick r:id="rId3"/>
              </a:rPr>
              <a:t>computer-generated paintings</a:t>
            </a:r>
            <a:r>
              <a:t>. Similarly, CNNs are used for object detection, instance segmentation, etc. Learning how to implement neural networks to solve those problems is the subject of a separate course, and we suggest that you continue your journey of mastering computer vision!</a:t>
            </a:r>
          </a:p>
        </p:txBody>
      </p:sp>
      <p:sp>
        <p:nvSpPr>
          <p:cNvPr id="4" name="Slide Number Placeholder 3"/>
          <p:cNvSpPr>
            <a:spLocks noGrp="1"/>
          </p:cNvSpPr>
          <p:nvPr>
            <p:ph type="sldNum" sz="quarter" idx="10"/>
          </p:nvPr>
        </p:nvSpPr>
        <p:spPr/>
        <p:txBody>
          <a:bodyPr/>
          <a:lstStyle/>
          <a:p>
            <a:fld id="{6101C5E1-D8E9-464D-A93E-CE21651935A7}" type="slidenum">
              <a:rPr lang="en-US" smtClean="0"/>
              <a:t>40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15</a:t>
            </a:fld>
            <a:endParaRPr lang="en-US"/>
          </a:p>
        </p:txBody>
      </p:sp>
    </p:spTree>
    <p:extLst>
      <p:ext uri="{BB962C8B-B14F-4D97-AF65-F5344CB8AC3E}">
        <p14:creationId xmlns:p14="http://schemas.microsoft.com/office/powerpoint/2010/main" val="3747696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92500" lnSpcReduction="20000"/>
          </a:bodyPr>
          <a:lstStyle/>
          <a:p>
            <a:pPr>
              <a:spcBef>
                <a:spcPct val="43750"/>
              </a:spcBef>
              <a:spcAft>
                <a:spcPct val="43750"/>
              </a:spcAft>
            </a:pPr>
            <a:r>
              <a:t>One of the successful branches of artificial intelligence is </a:t>
            </a:r>
            <a:r>
              <a:rPr b="1"/>
              <a:t>computer vision</a:t>
            </a:r>
            <a:r>
              <a:t>, which allows computer to gain some insights from digital images and/or video. </a:t>
            </a:r>
            <a:r>
              <a:rPr b="1"/>
              <a:t>Neural networks</a:t>
            </a:r>
            <a:r>
              <a:t> can be successfully used for computer vision tasks.</a:t>
            </a:r>
          </a:p>
          <a:p>
            <a:endParaRPr/>
          </a:p>
          <a:p>
            <a:pPr>
              <a:spcBef>
                <a:spcPct val="43750"/>
              </a:spcBef>
              <a:spcAft>
                <a:spcPct val="43750"/>
              </a:spcAft>
            </a:pPr>
            <a:r>
              <a:t>Imagine you're developing a system to recognize printed text. You've used some algorithmic approach to align the page and cut out individual characters in the text, and now you need to recognize individual letters. This problem is called </a:t>
            </a:r>
            <a:r>
              <a:rPr b="1"/>
              <a:t>image classification</a:t>
            </a:r>
            <a:r>
              <a:t>, because we need to separate input images into different classes. Other examples of such a problem would be automatically sorting post-cards according to the image, or determining product type in a delivery system from a photograph.</a:t>
            </a:r>
          </a:p>
          <a:p>
            <a:endParaRPr/>
          </a:p>
          <a:p>
            <a:pPr>
              <a:spcBef>
                <a:spcPct val="43750"/>
              </a:spcBef>
              <a:spcAft>
                <a:spcPct val="43750"/>
              </a:spcAft>
            </a:pPr>
            <a:r>
              <a:t>In this module, we'll learn how to train image classification neural network models using </a:t>
            </a:r>
            <a:r>
              <a:rPr b="1"/>
              <a:t>PyTorch</a:t>
            </a:r>
            <a:r>
              <a:t>, one of the most popular Python libraries for building neural networks. We'll start from simplest model - a fully connected dense neural network - and from a simple MNIST dataset of handwritten digits. We'll then learn about </a:t>
            </a:r>
            <a:r>
              <a:rPr b="1"/>
              <a:t>convolutional neural networks</a:t>
            </a:r>
            <a:r>
              <a:t>, which are designed to capture 2D image patterns, and switch to more complex dataset, CIFAR-10. Finally, we'll use </a:t>
            </a:r>
            <a:r>
              <a:rPr b="1"/>
              <a:t>pre-trained networks</a:t>
            </a:r>
            <a:r>
              <a:t> and </a:t>
            </a:r>
            <a:r>
              <a:rPr b="1"/>
              <a:t>transfer learning</a:t>
            </a:r>
            <a:r>
              <a:t> to allow us to train models on relatively small datasets.</a:t>
            </a:r>
          </a:p>
          <a:p>
            <a:endParaRPr/>
          </a:p>
          <a:p>
            <a:pPr>
              <a:spcBef>
                <a:spcPct val="43750"/>
              </a:spcBef>
              <a:spcAft>
                <a:spcPct val="43750"/>
              </a:spcAft>
            </a:pPr>
            <a:r>
              <a:t>By the end of this module, you'll be able to train image classification models on real-world photographs, such as cats and dogs dataset, and develop image classifiers for your own scenarios.</a:t>
            </a:r>
          </a:p>
        </p:txBody>
      </p:sp>
      <p:sp>
        <p:nvSpPr>
          <p:cNvPr id="4" name="Slide Number Placeholder 3"/>
          <p:cNvSpPr>
            <a:spLocks noGrp="1"/>
          </p:cNvSpPr>
          <p:nvPr>
            <p:ph type="sldNum" sz="quarter" idx="10"/>
          </p:nvPr>
        </p:nvSpPr>
        <p:spPr/>
        <p:txBody>
          <a:bodyPr/>
          <a:lstStyle/>
          <a:p>
            <a:fld id="{6101C5E1-D8E9-464D-A93E-CE21651935A7}" type="slidenum">
              <a:rPr lang="en-US" smtClean="0"/>
              <a:t>17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endParaRPr/>
          </a:p>
        </p:txBody>
      </p:sp>
      <p:sp>
        <p:nvSpPr>
          <p:cNvPr id="4" name="Slide Number Placeholder 3"/>
          <p:cNvSpPr>
            <a:spLocks noGrp="1"/>
          </p:cNvSpPr>
          <p:nvPr>
            <p:ph type="sldNum" sz="quarter" idx="10"/>
          </p:nvPr>
        </p:nvSpPr>
        <p:spPr/>
        <p:txBody>
          <a:bodyPr/>
          <a:lstStyle/>
          <a:p>
            <a:fld id="{6101C5E1-D8E9-464D-A93E-CE21651935A7}" type="slidenum">
              <a:rPr lang="en-US" smtClean="0"/>
              <a:t>21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22</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r>
              <a:t>Explanation: Correct</a:t>
            </a:r>
          </a:p>
        </p:txBody>
      </p:sp>
      <p:sp>
        <p:nvSpPr>
          <p:cNvPr id="4" name="Slide Number Placeholder 3"/>
          <p:cNvSpPr>
            <a:spLocks noGrp="1"/>
          </p:cNvSpPr>
          <p:nvPr>
            <p:ph type="sldNum" sz="quarter" idx="10"/>
          </p:nvPr>
        </p:nvSpPr>
        <p:spPr/>
        <p:txBody>
          <a:bodyPr/>
          <a:lstStyle/>
          <a:p>
            <a:fld id="{6101C5E1-D8E9-464D-A93E-CE21651935A7}" type="slidenum">
              <a:rPr lang="en-US" smtClean="0"/>
              <a:t>23</a:t>
            </a:fld>
            <a:endParaRPr lang="en-US"/>
          </a:p>
        </p:txBody>
      </p:sp>
    </p:spTree>
    <p:extLst>
      <p:ext uri="{BB962C8B-B14F-4D97-AF65-F5344CB8AC3E}">
        <p14:creationId xmlns:p14="http://schemas.microsoft.com/office/powerpoint/2010/main" val="1070422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_layou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p:nvPr userDrawn="1"/>
        </p:nvSpPr>
        <p:spPr>
          <a:xfrm>
            <a:off x="568960" y="6259684"/>
            <a:ext cx="4163498" cy="307777"/>
          </a:xfrm>
          <a:prstGeom prst="rect">
            <a:avLst/>
          </a:prstGeom>
          <a:noFill/>
        </p:spPr>
        <p:txBody>
          <a:bodyPr wrap="square" lIns="0" tIns="0" rIns="0" bIns="0">
            <a:spAutoFit/>
          </a:bodyPr>
          <a:lstStyle>
            <a:defPPr>
              <a:defRPr lang="en-US"/>
            </a:defPPr>
            <a:lvl1pPr marL="0" marR="0" indent="0" algn="l" defTabSz="932742" rtl="0" eaLnBrk="1" fontAlgn="auto" latinLnBrk="0" hangingPunct="1">
              <a:lnSpc>
                <a:spcPct val="100000"/>
              </a:lnSpc>
              <a:spcBef>
                <a:spcPct val="0"/>
              </a:spcBef>
              <a:spcAft>
                <a:spcPct val="0"/>
              </a:spcAft>
              <a:buClrTx/>
              <a:buSzPct val="90000"/>
              <a:buFont typeface="Wingdings" panose="05000000000000000000" pitchFamily="2" charset="2"/>
              <a:buNone/>
              <a:defRPr sz="2400" kern="1200" spc="0" baseline="0">
                <a:solidFill>
                  <a:srgbClr val="0078D4"/>
                </a:solidFill>
                <a:latin typeface="+mj-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375836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Subtitle"/>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Block1">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Block2">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userDrawn="1">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defRPr sz="1600" b="0"/>
            </a:lvl3pPr>
            <a:lvl4pPr marL="652462" indent="0">
              <a:buFont typeface="Wingdings" panose="05000000000000000000" pitchFamily="2" charset="2"/>
              <a:buNone/>
              <a:defRPr sz="1400" b="0"/>
            </a:lvl4pPr>
            <a:lvl5pPr marL="854075" indent="0">
              <a:buFont typeface="Wingdings" panose="05000000000000000000" pitchFamily="2" charset="2"/>
              <a:buNone/>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userDrawn="1">
          <p15:clr>
            <a:srgbClr val="5ACBF0"/>
          </p15:clr>
        </p15:guide>
        <p15:guide id="4" pos="3656">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66750" indent="-152400">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ct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a:lvl1pPr>
            <a:lvl2pPr marL="342900" indent="-171450">
              <a:defRPr lang="en-US"/>
            </a:lvl2pPr>
            <a:lvl3pPr marL="514350" indent="-171450">
              <a:defRPr lang="en-US"/>
            </a:lvl3pPr>
            <a:lvl4pPr marL="685800" indent="-136525">
              <a:defRPr lang="en-US"/>
            </a:lvl4pPr>
            <a:lvl5pPr marL="793750" indent="-120650">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1231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a:lvl1pPr>
            <a:lvl2pPr marL="322263" indent="-150813">
              <a:defRPr lang="en-US" sz="1800"/>
            </a:lvl2pPr>
            <a:lvl3pPr marL="466725" indent="-138113">
              <a:defRPr lang="en-US"/>
            </a:lvl3pPr>
            <a:lvl4pPr marL="595313" indent="-128588">
              <a:defRPr lang="en-US"/>
            </a:lvl4pPr>
            <a:lvl5pPr marL="731838" indent="-1222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ct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a:lvl1pPr>
            <a:lvl2pPr marL="398463" indent="-169863">
              <a:defRPr lang="en-US" sz="1800"/>
            </a:lvl2pPr>
            <a:lvl3pPr marL="555625" indent="-157163">
              <a:defRPr lang="en-US"/>
            </a:lvl3pPr>
            <a:lvl4pPr marL="685800" indent="-136525">
              <a:defRPr lang="en-US"/>
            </a:lvl4pPr>
            <a:lvl5pPr marL="800100" indent="-111125">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494949"/>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p15:clr>
            <a:srgbClr val="5ACBF0"/>
          </p15:clr>
        </p15:guide>
        <p15:guide id="6" pos="2430"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ct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a:lvl1pPr>
            <a:lvl2pPr marL="285750" indent="-125413">
              <a:defRPr lang="en-US" sz="1600"/>
            </a:lvl2pPr>
            <a:lvl3pPr marL="438150" indent="-133350">
              <a:defRPr lang="en-US"/>
            </a:lvl3pPr>
            <a:lvl4pPr marL="566738" indent="-114300">
              <a:defRPr lang="en-US"/>
            </a:lvl4pPr>
            <a:lvl5pPr marL="685800" indent="-109538">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70324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7670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userDrawn="1">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userDrawn="1">
          <p15:clr>
            <a:srgbClr val="FBAE40"/>
          </p15:clr>
        </p15:guide>
        <p15:guide id="32" orient="horz" pos="2160" userDrawn="1">
          <p15:clr>
            <a:srgbClr val="5ACBF0"/>
          </p15:clr>
        </p15:guide>
        <p15:guide id="33" pos="299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ayout_2">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4133544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70699754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53017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t_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A9D6EAAE-2A71-408A-8C51-EF1E9D307914}"/>
              </a:ext>
            </a:extLst>
          </p:cNvPr>
          <p:cNvGrpSpPr/>
          <p:nvPr userDrawn="1"/>
        </p:nvGrpSpPr>
        <p:grpSpPr>
          <a:xfrm>
            <a:off x="6087122" y="-1213311"/>
            <a:ext cx="7693173" cy="7844717"/>
            <a:chOff x="6087122" y="-1213311"/>
            <a:chExt cx="7693173" cy="7844717"/>
          </a:xfrm>
        </p:grpSpPr>
        <p:sp>
          <p:nvSpPr>
            <p:cNvPr id="4" name="Oval 3">
              <a:extLst>
                <a:ext uri="{FF2B5EF4-FFF2-40B4-BE49-F238E27FC236}">
                  <a16:creationId xmlns:a16="http://schemas.microsoft.com/office/drawing/2014/main" id="{71E56648-704C-49AF-AEEA-FF59CA7FDE38}"/>
                </a:ext>
              </a:extLst>
            </p:cNvPr>
            <p:cNvSpPr/>
            <p:nvPr/>
          </p:nvSpPr>
          <p:spPr bwMode="auto">
            <a:xfrm>
              <a:off x="6087122" y="-1213311"/>
              <a:ext cx="7693173" cy="7693173"/>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ight Triangle 4">
              <a:extLst>
                <a:ext uri="{FF2B5EF4-FFF2-40B4-BE49-F238E27FC236}">
                  <a16:creationId xmlns:a16="http://schemas.microsoft.com/office/drawing/2014/main" id="{88C99755-B631-4A7C-86CD-3BB602C43A1D}"/>
                </a:ext>
              </a:extLst>
            </p:cNvPr>
            <p:cNvSpPr/>
            <p:nvPr/>
          </p:nvSpPr>
          <p:spPr bwMode="auto">
            <a:xfrm rot="7795696">
              <a:off x="6213653" y="4453472"/>
              <a:ext cx="2177934" cy="2177934"/>
            </a:xfrm>
            <a:prstGeom prst="r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C60457C0-410E-4BB1-B48D-5E30D004A18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3970" r="26639"/>
          <a:stretch>
            <a:fillRect/>
          </a:stretch>
        </p:blipFill>
        <p:spPr>
          <a:xfrm>
            <a:off x="7086600" y="1142322"/>
            <a:ext cx="4811713" cy="3409758"/>
          </a:xfrm>
          <a:prstGeom prst="rect">
            <a:avLst/>
          </a:prstGeom>
        </p:spPr>
      </p:pic>
      <p:sp>
        <p:nvSpPr>
          <p:cNvPr id="9" name="TextBox 8">
            <a:extLst>
              <a:ext uri="{FF2B5EF4-FFF2-40B4-BE49-F238E27FC236}">
                <a16:creationId xmlns:a16="http://schemas.microsoft.com/office/drawing/2014/main" id="{9EDA60A6-6501-49F5-AFA0-2F4D5841F163}"/>
              </a:ext>
            </a:extLst>
          </p:cNvPr>
          <p:cNvSpPr txBox="1"/>
          <p:nvPr userDrawn="1"/>
        </p:nvSpPr>
        <p:spPr>
          <a:xfrm>
            <a:off x="584460" y="2768462"/>
            <a:ext cx="3595280" cy="553998"/>
          </a:xfrm>
          <a:prstGeom prst="rect">
            <a:avLst/>
          </a:prstGeom>
          <a:noFill/>
        </p:spPr>
        <p:txBody>
          <a:bodyPr wrap="none" lIns="0" tIns="0" rIns="0" bIns="0" rtlCol="0">
            <a:spAutoFit/>
          </a:bodyPr>
          <a:lstStyle>
            <a:defPPr>
              <a:defRPr lang="en-US"/>
            </a:defPPr>
          </a:lstStyle>
          <a:p>
            <a:pPr algn="l"/>
            <a:r>
              <a:rPr lang="en-US" sz="3600">
                <a:latin typeface="+mj-lt"/>
              </a:rPr>
              <a:t>Live &amp; interactive</a:t>
            </a:r>
          </a:p>
        </p:txBody>
      </p:sp>
      <p:sp>
        <p:nvSpPr>
          <p:cNvPr id="10" name="TextBox 9">
            <a:extLst>
              <a:ext uri="{FF2B5EF4-FFF2-40B4-BE49-F238E27FC236}">
                <a16:creationId xmlns:a16="http://schemas.microsoft.com/office/drawing/2014/main" id="{099D6C6E-22A3-429F-A1F2-3A2CE31B3A94}"/>
              </a:ext>
            </a:extLst>
          </p:cNvPr>
          <p:cNvSpPr txBox="1"/>
          <p:nvPr userDrawn="1"/>
        </p:nvSpPr>
        <p:spPr>
          <a:xfrm>
            <a:off x="584460" y="3492501"/>
            <a:ext cx="5130540" cy="861774"/>
          </a:xfrm>
          <a:prstGeom prst="rect">
            <a:avLst/>
          </a:prstGeom>
          <a:noFill/>
        </p:spPr>
        <p:txBody>
          <a:bodyPr wrap="square" lIns="0" tIns="0" rIns="0" bIns="0" rtlCol="0">
            <a:spAutoFit/>
          </a:bodyPr>
          <a:lstStyle>
            <a:defPPr>
              <a:defRPr lang="en-US"/>
            </a:defPPr>
          </a:lstStyle>
          <a:p>
            <a:pPr marL="0" marR="0" lvl="0" indent="0" algn="l" defTabSz="914400" rtl="0" eaLnBrk="1" fontAlgn="auto" latinLnBrk="0" hangingPunct="1">
              <a:lnSpc>
                <a:spcPct val="100000"/>
              </a:lnSpc>
              <a:spcBef>
                <a:spcPct val="0"/>
              </a:spcBef>
              <a:spcAft>
                <a:spcPct val="0"/>
              </a:spcAft>
              <a:buClrTx/>
              <a:buSzTx/>
              <a:buFontTx/>
              <a:buNone/>
              <a:defRPr/>
            </a:pPr>
            <a:r>
              <a:rPr lang="en-US" sz="2800"/>
              <a:t>Say “hi” and ask questions in the chat</a:t>
            </a:r>
            <a:endParaRPr lang="en-US" sz="2800" b="1"/>
          </a:p>
        </p:txBody>
      </p:sp>
    </p:spTree>
    <p:extLst>
      <p:ext uri="{BB962C8B-B14F-4D97-AF65-F5344CB8AC3E}">
        <p14:creationId xmlns:p14="http://schemas.microsoft.com/office/powerpoint/2010/main" val="363460875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ct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927612341"/>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1" userDrawn="1">
          <p15:clr>
            <a:srgbClr val="5ACBF0"/>
          </p15:clr>
        </p15:guide>
        <p15:guide id="3" pos="3840" userDrawn="1">
          <p15:clr>
            <a:srgbClr val="5ACBF0"/>
          </p15:clr>
        </p15:guide>
        <p15:guide id="4" pos="1904" userDrawn="1">
          <p15:clr>
            <a:srgbClr val="5ACBF0"/>
          </p15:clr>
        </p15:guide>
        <p15:guide id="5" pos="5775" userDrawn="1">
          <p15:clr>
            <a:srgbClr val="5ACBF0"/>
          </p15:clr>
        </p15:guide>
        <p15:guide id="6" pos="1104" userDrawn="1">
          <p15:clr>
            <a:srgbClr val="5ACBF0"/>
          </p15:clr>
        </p15:guide>
        <p15:guide id="7" pos="2705" userDrawn="1">
          <p15:clr>
            <a:srgbClr val="5ACBF0"/>
          </p15:clr>
        </p15:guide>
        <p15:guide id="8" pos="3043" userDrawn="1">
          <p15:clr>
            <a:srgbClr val="5ACBF0"/>
          </p15:clr>
        </p15:guide>
        <p15:guide id="9" pos="4642" userDrawn="1">
          <p15:clr>
            <a:srgbClr val="5ACBF0"/>
          </p15:clr>
        </p15:guide>
        <p15:guide id="10" pos="4980" userDrawn="1">
          <p15:clr>
            <a:srgbClr val="5ACBF0"/>
          </p15:clr>
        </p15:guide>
        <p15:guide id="11" pos="6576" userDrawn="1">
          <p15:clr>
            <a:srgbClr val="5ACBF0"/>
          </p15:clr>
        </p15:guide>
        <p15:guide id="12" orient="horz" pos="1502"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ct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ct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2227129497"/>
      </p:ext>
    </p:extLst>
  </p:cSld>
  <p:clrMapOvr>
    <a:masterClrMapping/>
  </p:clrMapOvr>
  <p:transition>
    <p:fade/>
  </p:transition>
  <p:extLst>
    <p:ext uri="{DCECCB84-F9BA-43D5-87BE-67443E8EF086}">
      <p15:sldGuideLst xmlns:p15="http://schemas.microsoft.com/office/powerpoint/2012/main">
        <p15:guide id="1" orient="horz" pos="751" userDrawn="1">
          <p15:clr>
            <a:srgbClr val="FBAE40"/>
          </p15:clr>
        </p15:guide>
        <p15:guide id="2" orient="horz" pos="3138" userDrawn="1">
          <p15:clr>
            <a:srgbClr val="5ACBF0"/>
          </p15:clr>
        </p15:guide>
        <p15:guide id="3" pos="3937" userDrawn="1">
          <p15:clr>
            <a:srgbClr val="5ACBF0"/>
          </p15:clr>
        </p15:guide>
        <p15:guide id="4" pos="1961" userDrawn="1">
          <p15:clr>
            <a:srgbClr val="5ACBF0"/>
          </p15:clr>
        </p15:guide>
        <p15:guide id="5" pos="5717" userDrawn="1">
          <p15:clr>
            <a:srgbClr val="5ACBF0"/>
          </p15:clr>
        </p15:guide>
        <p15:guide id="6" pos="5534" userDrawn="1">
          <p15:clr>
            <a:srgbClr val="5ACBF0"/>
          </p15:clr>
        </p15:guide>
        <p15:guide id="7" pos="3760" userDrawn="1">
          <p15:clr>
            <a:srgbClr val="5ACBF0"/>
          </p15:clr>
        </p15:guide>
        <p15:guide id="8" pos="2162" userDrawn="1">
          <p15:clr>
            <a:srgbClr val="5ACBF0"/>
          </p15:clr>
        </p15:guide>
        <p15:guide id="10" pos="2955" userDrawn="1">
          <p15:clr>
            <a:srgbClr val="5ACBF0"/>
          </p15:clr>
        </p15:guide>
        <p15:guide id="11" pos="4727" userDrawn="1">
          <p15:clr>
            <a:srgbClr val="5ACBF0"/>
          </p15:clr>
        </p15:guide>
        <p15:guide id="12" pos="6515" userDrawn="1">
          <p15:clr>
            <a:srgbClr val="5ACBF0"/>
          </p15:clr>
        </p15:guide>
        <p15:guide id="13" pos="1176" userDrawn="1">
          <p15:clr>
            <a:srgbClr val="5ACBF0"/>
          </p15:clr>
        </p15:guide>
        <p15:guide id="14" orient="horz" pos="150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ed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Subtitle">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3011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flipH="1">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40848479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de_layout_fullscreen">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Filename">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gradFill>
        </p:spPr>
        <p:txBody>
          <a:bodyPr vert="horz" wrap="square" lIns="585216" tIns="91440" rIns="0" bIns="91440" rtlCol="0">
            <a:spAutoFit/>
          </a:bodyPr>
          <a:lstStyle>
            <a:lvl1pPr marL="0" indent="0">
              <a:buNone/>
              <a:defRPr lang="en-US" sz="1999">
                <a:solidFill>
                  <a:srgbClr val="FFFFFF"/>
                </a:solidFill>
                <a:latin typeface="+mj-lt"/>
              </a:defRPr>
            </a:lvl1pPr>
          </a:lstStyle>
          <a:p>
            <a:pPr marL="0" lvl="0" indent="0">
              <a:buNone/>
            </a:pPr>
            <a:r>
              <a:rPr lang="en-US"/>
              <a:t>Click to enter title</a:t>
            </a:r>
          </a:p>
        </p:txBody>
      </p:sp>
      <p:sp>
        <p:nvSpPr>
          <p:cNvPr id="5" name="CodeBlock"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09074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CodeBlock">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784808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_layout">
    <p:bg>
      <p:bgRef idx="1001">
        <a:schemeClr val="bg2"/>
      </p:bgRef>
    </p:bg>
    <p:spTree>
      <p:nvGrpSpPr>
        <p:cNvPr id="1" name=""/>
        <p:cNvGrpSpPr/>
        <p:nvPr/>
      </p:nvGrpSpPr>
      <p:grpSpPr>
        <a:xfrm>
          <a:off x="0" y="0"/>
          <a:ext cx="0" cy="0"/>
          <a:chOff x="0" y="0"/>
          <a:chExt cx="0" cy="0"/>
        </a:xfrm>
      </p:grpSpPr>
      <p:sp>
        <p:nvSpPr>
          <p:cNvPr id="3" name="Title">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23353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Filename">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Subtitle">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ct val="0"/>
              </a:spcAft>
              <a:buNone/>
              <a:defRPr sz="2400">
                <a:solidFill>
                  <a:schemeClr val="tx1"/>
                </a:solidFill>
                <a:latin typeface="+mn-lt"/>
                <a:cs typeface="Segoe UI" pitchFamily="34" charset="0"/>
              </a:defRPr>
            </a:lvl1pPr>
            <a:lvl2pPr marL="228531" indent="0">
              <a:buNone/>
              <a:defRPr sz="240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257223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layout">
    <p:bg>
      <p:bgRef idx="1001">
        <a:schemeClr val="bg1"/>
      </p:bgRef>
    </p:bg>
    <p:spTree>
      <p:nvGrpSpPr>
        <p:cNvPr id="1" name=""/>
        <p:cNvGrpSpPr/>
        <p:nvPr/>
      </p:nvGrpSpPr>
      <p:grpSpPr>
        <a:xfrm>
          <a:off x="0" y="0"/>
          <a:ext cx="0" cy="0"/>
          <a:chOff x="0" y="0"/>
          <a:chExt cx="0" cy="0"/>
        </a:xfrm>
      </p:grpSpPr>
      <p:sp>
        <p:nvSpPr>
          <p:cNvPr id="2" name="Speaker1Info">
            <a:extLst>
              <a:ext uri="{FF2B5EF4-FFF2-40B4-BE49-F238E27FC236}">
                <a16:creationId xmlns:a16="http://schemas.microsoft.com/office/drawing/2014/main" id="{F498D001-187F-4EAE-90FC-DC4275E1A08F}"/>
              </a:ext>
            </a:extLst>
          </p:cNvPr>
          <p:cNvSpPr/>
          <p:nvPr userDrawn="1"/>
        </p:nvSpPr>
        <p:spPr bwMode="auto">
          <a:xfrm>
            <a:off x="7658100" y="0"/>
            <a:ext cx="45339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Speaker2Info">
            <a:extLst>
              <a:ext uri="{FF2B5EF4-FFF2-40B4-BE49-F238E27FC236}">
                <a16:creationId xmlns:a16="http://schemas.microsoft.com/office/drawing/2014/main" id="{04F4D17F-42BD-4AE6-A8EA-88A1F0D0246F}"/>
              </a:ext>
            </a:extLst>
          </p:cNvPr>
          <p:cNvSpPr>
            <a:spLocks noGrp="1"/>
          </p:cNvSpPr>
          <p:nvPr>
            <p:ph type="body" sz="quarter" idx="16" hasCustomPrompt="1"/>
          </p:nvPr>
        </p:nvSpPr>
        <p:spPr>
          <a:xfrm>
            <a:off x="8469312" y="5758913"/>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
        <p:nvSpPr>
          <p:cNvPr id="15" name="Speaker2Name">
            <a:extLst>
              <a:ext uri="{FF2B5EF4-FFF2-40B4-BE49-F238E27FC236}">
                <a16:creationId xmlns:a16="http://schemas.microsoft.com/office/drawing/2014/main" id="{49D96950-F223-4DE7-B742-331950579757}"/>
              </a:ext>
            </a:extLst>
          </p:cNvPr>
          <p:cNvSpPr>
            <a:spLocks noGrp="1"/>
          </p:cNvSpPr>
          <p:nvPr>
            <p:ph type="body" sz="quarter" idx="14" hasCustomPrompt="1"/>
          </p:nvPr>
        </p:nvSpPr>
        <p:spPr>
          <a:xfrm>
            <a:off x="8475546" y="5171882"/>
            <a:ext cx="3646487" cy="430887"/>
          </a:xfrm>
        </p:spPr>
        <p:txBody>
          <a:bodyPr/>
          <a:lstStyle>
            <a:lvl1pPr marL="0" indent="0">
              <a:buNone/>
              <a:defRPr b="1">
                <a:solidFill>
                  <a:schemeClr val="bg1"/>
                </a:solidFill>
              </a:defRPr>
            </a:lvl1pPr>
          </a:lstStyle>
          <a:p>
            <a:pPr lvl="0"/>
            <a:r>
              <a:rPr lang="en-US"/>
              <a:t>Speaker Name</a:t>
            </a:r>
          </a:p>
        </p:txBody>
      </p:sp>
      <p:sp>
        <p:nvSpPr>
          <p:cNvPr id="9" name="Title"/>
          <p:cNvSpPr>
            <a:spLocks noGrp="1"/>
          </p:cNvSpPr>
          <p:nvPr>
            <p:ph type="title" hasCustomPrompt="1"/>
          </p:nvPr>
        </p:nvSpPr>
        <p:spPr>
          <a:xfrm>
            <a:off x="584200" y="2979778"/>
            <a:ext cx="6816725" cy="553998"/>
          </a:xfrm>
          <a:noFill/>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a:t>Presentation title </a:t>
            </a:r>
          </a:p>
        </p:txBody>
      </p:sp>
      <p:sp>
        <p:nvSpPr>
          <p:cNvPr id="5" name="Subtitle"/>
          <p:cNvSpPr>
            <a:spLocks noGrp="1"/>
          </p:cNvSpPr>
          <p:nvPr>
            <p:ph type="body" sz="quarter" idx="12" hasCustomPrompt="1"/>
          </p:nvPr>
        </p:nvSpPr>
        <p:spPr>
          <a:xfrm>
            <a:off x="584200" y="3962400"/>
            <a:ext cx="6816725" cy="338554"/>
          </a:xfrm>
          <a:noFill/>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pPr lvl="0"/>
            <a:r>
              <a:rPr lang="en-US"/>
              <a:t>Learn aka.ms link</a:t>
            </a:r>
          </a:p>
        </p:txBody>
      </p:sp>
      <p:pic>
        <p:nvPicPr>
          <p:cNvPr id="19" name="MS logo gray - EMF" descr="Microsoft logo, gray text version">
            <a:extLst>
              <a:ext uri="{FF2B5EF4-FFF2-40B4-BE49-F238E27FC236}">
                <a16:creationId xmlns:a16="http://schemas.microsoft.com/office/drawing/2014/main" id="{7F1BE732-7F13-4D46-B4C5-EFF69612E7A6}"/>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Speaker1Image" descr="User with solid fill">
            <a:extLst>
              <a:ext uri="{FF2B5EF4-FFF2-40B4-BE49-F238E27FC236}">
                <a16:creationId xmlns:a16="http://schemas.microsoft.com/office/drawing/2014/main" id="{6BE938B3-690D-4123-87AC-BA9C561DE2BA}"/>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3460378"/>
            <a:ext cx="1386760" cy="138676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peaker2Image" descr="User with solid fill">
            <a:extLst>
              <a:ext uri="{FF2B5EF4-FFF2-40B4-BE49-F238E27FC236}">
                <a16:creationId xmlns:a16="http://schemas.microsoft.com/office/drawing/2014/main" id="{E28FDEE4-C92F-4DA0-B508-28B2F349D577}"/>
              </a:ext>
            </a:extLst>
          </p:cNvPr>
          <p:cNvPicPr>
            <a:picLocks noChangeAspect="1" noChangeArrowheads="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auto">
          <a:xfrm>
            <a:off x="6857011" y="5171882"/>
            <a:ext cx="1386760" cy="1386760"/>
          </a:xfrm>
          <a:prstGeom prst="ellipse">
            <a:avLst/>
          </a:prstGeom>
          <a:noFill/>
          <a:extLst>
            <a:ext uri="{909E8E84-426E-40DD-AFC4-6F175D3DCCD1}">
              <a14:hiddenFill xmlns:a14="http://schemas.microsoft.com/office/drawing/2010/main">
                <a:solidFill>
                  <a:srgbClr val="FFFFFF"/>
                </a:solidFill>
              </a14:hiddenFill>
            </a:ext>
          </a:extLst>
        </p:spPr>
      </p:pic>
      <p:sp>
        <p:nvSpPr>
          <p:cNvPr id="13" name="JoinChat">
            <a:extLst>
              <a:ext uri="{FF2B5EF4-FFF2-40B4-BE49-F238E27FC236}">
                <a16:creationId xmlns:a16="http://schemas.microsoft.com/office/drawing/2014/main" id="{C6F207D6-EDBE-47EF-9813-F0AFFC849FF1}"/>
              </a:ext>
            </a:extLst>
          </p:cNvPr>
          <p:cNvSpPr txBox="1"/>
          <p:nvPr userDrawn="1"/>
        </p:nvSpPr>
        <p:spPr>
          <a:xfrm>
            <a:off x="464884" y="5854241"/>
            <a:ext cx="5021516" cy="400110"/>
          </a:xfrm>
          <a:prstGeom prst="rect">
            <a:avLst/>
          </a:prstGeom>
          <a:noFill/>
        </p:spPr>
        <p:txBody>
          <a:bodyPr wrap="square">
            <a:spAutoFit/>
          </a:bodyPr>
          <a:lstStyle>
            <a:defPPr>
              <a:defRPr lang="en-US"/>
            </a:defPPr>
          </a:lstStyle>
          <a:p>
            <a:r>
              <a:rPr lang="en-US" sz="2000"/>
              <a:t>Join the chat at </a:t>
            </a:r>
            <a:r>
              <a:rPr lang="en-US" sz="2000">
                <a:solidFill>
                  <a:srgbClr val="0078D4"/>
                </a:solidFill>
              </a:rPr>
              <a:t>https://aka.ms/LearnLiveTV</a:t>
            </a:r>
          </a:p>
        </p:txBody>
      </p:sp>
      <p:sp>
        <p:nvSpPr>
          <p:cNvPr id="4" name="Speaker1Name">
            <a:extLst>
              <a:ext uri="{FF2B5EF4-FFF2-40B4-BE49-F238E27FC236}">
                <a16:creationId xmlns:a16="http://schemas.microsoft.com/office/drawing/2014/main" id="{B9BDA508-165C-459F-80D1-8426C896BC34}"/>
              </a:ext>
            </a:extLst>
          </p:cNvPr>
          <p:cNvSpPr>
            <a:spLocks noGrp="1"/>
          </p:cNvSpPr>
          <p:nvPr>
            <p:ph type="body" sz="quarter" idx="13" hasCustomPrompt="1"/>
          </p:nvPr>
        </p:nvSpPr>
        <p:spPr>
          <a:xfrm>
            <a:off x="8469313" y="3491580"/>
            <a:ext cx="3646487" cy="430887"/>
          </a:xfrm>
        </p:spPr>
        <p:txBody>
          <a:bodyPr/>
          <a:lstStyle>
            <a:lvl1pPr marL="0" indent="0">
              <a:buNone/>
              <a:defRPr b="1">
                <a:solidFill>
                  <a:schemeClr val="bg1"/>
                </a:solidFill>
              </a:defRPr>
            </a:lvl1pPr>
          </a:lstStyle>
          <a:p>
            <a:pPr lvl="0"/>
            <a:r>
              <a:rPr lang="en-US"/>
              <a:t>Speaker Name</a:t>
            </a:r>
          </a:p>
        </p:txBody>
      </p:sp>
      <p:sp>
        <p:nvSpPr>
          <p:cNvPr id="16" name="Text Placeholder 15">
            <a:extLst>
              <a:ext uri="{FF2B5EF4-FFF2-40B4-BE49-F238E27FC236}">
                <a16:creationId xmlns:a16="http://schemas.microsoft.com/office/drawing/2014/main" id="{D3C5774C-1BBD-4462-B195-178177946726}"/>
              </a:ext>
            </a:extLst>
          </p:cNvPr>
          <p:cNvSpPr>
            <a:spLocks noGrp="1"/>
          </p:cNvSpPr>
          <p:nvPr>
            <p:ph type="body" sz="quarter" idx="15" hasCustomPrompt="1"/>
          </p:nvPr>
        </p:nvSpPr>
        <p:spPr>
          <a:xfrm>
            <a:off x="8469313" y="4038600"/>
            <a:ext cx="3646487" cy="941796"/>
          </a:xfrm>
        </p:spPr>
        <p:txBody>
          <a:bodyPr/>
          <a:lstStyle>
            <a:lvl1pPr marL="0" indent="0">
              <a:buNone/>
              <a:defRPr sz="1800"/>
            </a:lvl1pPr>
          </a:lstStyle>
          <a:p>
            <a:r>
              <a:rPr lang="en-US" sz="1800">
                <a:solidFill>
                  <a:schemeClr val="bg1"/>
                </a:solidFill>
              </a:rPr>
              <a:t>Title</a:t>
            </a:r>
          </a:p>
          <a:p>
            <a:r>
              <a:rPr lang="en-US" sz="1800">
                <a:solidFill>
                  <a:schemeClr val="bg1"/>
                </a:solidFill>
              </a:rPr>
              <a:t>Company</a:t>
            </a:r>
          </a:p>
          <a:p>
            <a:r>
              <a:rPr lang="en-US" sz="1800">
                <a:solidFill>
                  <a:schemeClr val="bg1"/>
                </a:solidFill>
              </a:rPr>
              <a:t>Social Info</a:t>
            </a:r>
            <a:endParaRPr lang="en-US" sz="2800">
              <a:solidFill>
                <a:schemeClr val="bg1"/>
              </a:solidFill>
            </a:endParaRPr>
          </a:p>
        </p:txBody>
      </p:sp>
    </p:spTree>
    <p:extLst>
      <p:ext uri="{BB962C8B-B14F-4D97-AF65-F5344CB8AC3E}">
        <p14:creationId xmlns:p14="http://schemas.microsoft.com/office/powerpoint/2010/main" val="251965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_layout_right">
    <p:bg>
      <p:bgRef idx="1001">
        <a:schemeClr val="bg2"/>
      </p:bgRef>
    </p:bg>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51143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Filename">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CodeBlock"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Subtitle">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ct val="0"/>
              </a:spcAft>
              <a:buNone/>
              <a:defRPr sz="2400" b="0" i="0" baseline="0">
                <a:solidFill>
                  <a:schemeClr val="tx1"/>
                </a:solidFill>
                <a:latin typeface="Segoe UI" panose="020B0502040204020203" pitchFamily="34" charset="0"/>
                <a:cs typeface="Segoe UI"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18971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ercise_layout">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5" name="Subtitle"/>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879986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_layout">
    <p:bg>
      <p:bgPr>
        <a:solidFill>
          <a:srgbClr val="243A5E"/>
        </a:solidFill>
        <a:effectLst/>
      </p:bgPr>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5115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133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_layout">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defPPr>
              <a:defRPr lang="en-US"/>
            </a:defP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anose="020B0502040204020203"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anose="020B0502040204020203"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_section_layout">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transport&#10;&#10;Description automatically generated">
            <a:extLst>
              <a:ext uri="{FF2B5EF4-FFF2-40B4-BE49-F238E27FC236}">
                <a16:creationId xmlns:a16="http://schemas.microsoft.com/office/drawing/2014/main" id="{3AC39EE1-2DE9-407D-931F-492E078EBC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Demo Title</a:t>
            </a:r>
          </a:p>
        </p:txBody>
      </p:sp>
      <p:sp>
        <p:nvSpPr>
          <p:cNvPr id="10" name="Subtitle">
            <a:extLst>
              <a:ext uri="{FF2B5EF4-FFF2-40B4-BE49-F238E27FC236}">
                <a16:creationId xmlns:a16="http://schemas.microsoft.com/office/drawing/2014/main" id="{A6610C49-F85C-443C-8CB5-962228F05B0C}"/>
              </a:ext>
            </a:extLst>
          </p:cNvPr>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ct val="0"/>
              </a:spcBef>
              <a:spcAft>
                <a:spcPct val="0"/>
              </a:spcAft>
              <a:buFont typeface="Arial" pitchFamily="34" charset="0"/>
              <a:buNone/>
              <a:defRPr sz="2200" spc="0" baseline="0">
                <a:solidFill>
                  <a:schemeClr val="tx1"/>
                </a:solidFill>
                <a:latin typeface="+mn-lt"/>
              </a:defRPr>
            </a:lvl1pPr>
          </a:lstStyle>
          <a:p>
            <a:pPr lvl="0"/>
            <a:r>
              <a:rPr lang="en-US"/>
              <a:t>Demo name or subtitle</a:t>
            </a:r>
          </a:p>
        </p:txBody>
      </p:sp>
    </p:spTree>
    <p:extLst>
      <p:ext uri="{BB962C8B-B14F-4D97-AF65-F5344CB8AC3E}">
        <p14:creationId xmlns:p14="http://schemas.microsoft.com/office/powerpoint/2010/main" val="4077304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_detail_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340BAD-F134-4A9B-BB47-F01A0DB9BE57}"/>
              </a:ext>
            </a:extLst>
          </p:cNvPr>
          <p:cNvSpPr/>
          <p:nvPr userDrawn="1"/>
        </p:nvSpPr>
        <p:spPr bwMode="auto">
          <a:xfrm>
            <a:off x="2382" y="0"/>
            <a:ext cx="525541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21810C2D-16D7-47FA-A61C-A4EB9BF61001}"/>
              </a:ext>
            </a:extLst>
          </p:cNvPr>
          <p:cNvSpPr>
            <a:spLocks noGrp="1"/>
          </p:cNvSpPr>
          <p:nvPr>
            <p:ph type="title"/>
          </p:nvPr>
        </p:nvSpPr>
        <p:spPr>
          <a:xfrm>
            <a:off x="533400" y="2198854"/>
            <a:ext cx="4495800" cy="553998"/>
          </a:xfrm>
        </p:spPr>
        <p:txBody>
          <a:bodyPr anchor="t"/>
          <a:lstStyle>
            <a:lvl1pPr>
              <a:defRPr>
                <a:solidFill>
                  <a:schemeClr val="bg1"/>
                </a:solidFill>
              </a:defRPr>
            </a:lvl1pPr>
          </a:lstStyle>
          <a:p>
            <a:endParaRPr lang="en-US">
              <a:solidFill>
                <a:schemeClr val="bg1"/>
              </a:solidFill>
            </a:endParaRPr>
          </a:p>
        </p:txBody>
      </p:sp>
      <p:sp>
        <p:nvSpPr>
          <p:cNvPr id="17" name="Text Placeholder 16">
            <a:extLst>
              <a:ext uri="{FF2B5EF4-FFF2-40B4-BE49-F238E27FC236}">
                <a16:creationId xmlns:a16="http://schemas.microsoft.com/office/drawing/2014/main" id="{707FDD9E-BDE7-4C2D-A8A0-63646D892E18}"/>
              </a:ext>
            </a:extLst>
          </p:cNvPr>
          <p:cNvSpPr>
            <a:spLocks noGrp="1"/>
          </p:cNvSpPr>
          <p:nvPr>
            <p:ph type="body" sz="quarter" idx="10"/>
          </p:nvPr>
        </p:nvSpPr>
        <p:spPr>
          <a:xfrm>
            <a:off x="533400" y="2971800"/>
            <a:ext cx="4495800" cy="430887"/>
          </a:xfrm>
        </p:spPr>
        <p:txBody>
          <a:bodyPr/>
          <a:lstStyle>
            <a:lvl1pPr marL="0" indent="0">
              <a:buNone/>
              <a:defRPr>
                <a:solidFill>
                  <a:schemeClr val="bg1"/>
                </a:solidFill>
              </a:defRPr>
            </a:lvl1pPr>
          </a:lstStyle>
          <a:p>
            <a:pPr lvl="0"/>
            <a:endParaRPr lang="en-US"/>
          </a:p>
        </p:txBody>
      </p:sp>
    </p:spTree>
    <p:extLst>
      <p:ext uri="{BB962C8B-B14F-4D97-AF65-F5344CB8AC3E}">
        <p14:creationId xmlns:p14="http://schemas.microsoft.com/office/powerpoint/2010/main" val="35329610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Knowledge_check_section_layout">
    <p:spTree>
      <p:nvGrpSpPr>
        <p:cNvPr id="1" name=""/>
        <p:cNvGrpSpPr/>
        <p:nvPr/>
      </p:nvGrpSpPr>
      <p:grpSpPr>
        <a:xfrm>
          <a:off x="0" y="0"/>
          <a:ext cx="0" cy="0"/>
          <a:chOff x="0" y="0"/>
          <a:chExt cx="0" cy="0"/>
        </a:xfrm>
      </p:grpSpPr>
      <p:pic>
        <p:nvPicPr>
          <p:cNvPr id="5" name="ChatBoxImage">
            <a:extLst>
              <a:ext uri="{FF2B5EF4-FFF2-40B4-BE49-F238E27FC236}">
                <a16:creationId xmlns:a16="http://schemas.microsoft.com/office/drawing/2014/main" id="{F9183572-D201-47EC-8DED-791CEAE76B7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838200"/>
            <a:ext cx="3200400" cy="3200400"/>
          </a:xfrm>
          <a:prstGeom prst="rect">
            <a:avLst/>
          </a:prstGeom>
        </p:spPr>
      </p:pic>
      <p:sp>
        <p:nvSpPr>
          <p:cNvPr id="6" name="TextBox 5">
            <a:extLst>
              <a:ext uri="{FF2B5EF4-FFF2-40B4-BE49-F238E27FC236}">
                <a16:creationId xmlns:a16="http://schemas.microsoft.com/office/drawing/2014/main" id="{B571010C-9A5C-4E43-89EF-84A2A0A01A9F}"/>
              </a:ext>
            </a:extLst>
          </p:cNvPr>
          <p:cNvSpPr txBox="1"/>
          <p:nvPr userDrawn="1"/>
        </p:nvSpPr>
        <p:spPr>
          <a:xfrm>
            <a:off x="3943350" y="4495800"/>
            <a:ext cx="7505700" cy="1200329"/>
          </a:xfrm>
          <a:prstGeom prst="rect">
            <a:avLst/>
          </a:prstGeom>
          <a:noFill/>
        </p:spPr>
        <p:txBody>
          <a:bodyPr wrap="square">
            <a:spAutoFit/>
          </a:bodyPr>
          <a:lstStyle>
            <a:defPPr>
              <a:defRPr lang="en-US"/>
            </a:defPPr>
          </a:lstStyle>
          <a:p>
            <a:r>
              <a:rPr lang="en-US" sz="3600"/>
              <a:t>Go to </a:t>
            </a:r>
            <a:r>
              <a:rPr lang="en-US" sz="3600" b="1"/>
              <a:t>https://aka.ms/LearnLiveTV</a:t>
            </a:r>
            <a:r>
              <a:rPr lang="en-US" sz="3600"/>
              <a:t> and test your knowledge in the chat</a:t>
            </a:r>
          </a:p>
        </p:txBody>
      </p:sp>
      <p:sp>
        <p:nvSpPr>
          <p:cNvPr id="10" name="AccentColorRectangle">
            <a:extLst>
              <a:ext uri="{FF2B5EF4-FFF2-40B4-BE49-F238E27FC236}">
                <a16:creationId xmlns:a16="http://schemas.microsoft.com/office/drawing/2014/main" id="{52664854-1B0D-4232-802B-B36181A55C3F}"/>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11" name="Title">
            <a:extLst>
              <a:ext uri="{FF2B5EF4-FFF2-40B4-BE49-F238E27FC236}">
                <a16:creationId xmlns:a16="http://schemas.microsoft.com/office/drawing/2014/main" id="{890AFEDC-4C8C-4AFC-834C-CF37AA80AA22}"/>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spTree>
    <p:extLst>
      <p:ext uri="{BB962C8B-B14F-4D97-AF65-F5344CB8AC3E}">
        <p14:creationId xmlns:p14="http://schemas.microsoft.com/office/powerpoint/2010/main" val="291728272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Knowledge_check_detail_layout">
    <p:spTree>
      <p:nvGrpSpPr>
        <p:cNvPr id="1" name=""/>
        <p:cNvGrpSpPr/>
        <p:nvPr/>
      </p:nvGrpSpPr>
      <p:grpSpPr>
        <a:xfrm>
          <a:off x="0" y="0"/>
          <a:ext cx="0" cy="0"/>
          <a:chOff x="0" y="0"/>
          <a:chExt cx="0" cy="0"/>
        </a:xfrm>
      </p:grpSpPr>
      <p:sp>
        <p:nvSpPr>
          <p:cNvPr id="3" name="AccentColorRectangle">
            <a:extLst>
              <a:ext uri="{FF2B5EF4-FFF2-40B4-BE49-F238E27FC236}">
                <a16:creationId xmlns:a16="http://schemas.microsoft.com/office/drawing/2014/main" id="{731EFB4D-24A2-4B2B-B31D-FF5E52AF8BB4}"/>
              </a:ext>
            </a:extLst>
          </p:cNvPr>
          <p:cNvSpPr/>
          <p:nvPr userDrawn="1"/>
        </p:nvSpPr>
        <p:spPr bwMode="auto">
          <a:xfrm>
            <a:off x="2382" y="0"/>
            <a:ext cx="3410743" cy="6858000"/>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algn="l" defTabSz="932472" fontAlgn="base">
              <a:spcBef>
                <a:spcPct val="0"/>
              </a:spcBef>
              <a:spcAft>
                <a:spcPct val="0"/>
              </a:spcAft>
            </a:pPr>
            <a:endParaRPr lang="en-US" sz="2000">
              <a:solidFill>
                <a:srgbClr val="3B2E58"/>
              </a:solidFill>
              <a:ea typeface="Segoe UI" pitchFamily="34" charset="0"/>
              <a:cs typeface="Segoe UI" pitchFamily="34" charset="0"/>
            </a:endParaRPr>
          </a:p>
        </p:txBody>
      </p:sp>
      <p:sp>
        <p:nvSpPr>
          <p:cNvPr id="4" name="Title">
            <a:extLst>
              <a:ext uri="{FF2B5EF4-FFF2-40B4-BE49-F238E27FC236}">
                <a16:creationId xmlns:a16="http://schemas.microsoft.com/office/drawing/2014/main" id="{E0AC777C-D0A3-41EC-AB34-341DF18CB1A7}"/>
              </a:ext>
            </a:extLst>
          </p:cNvPr>
          <p:cNvSpPr>
            <a:spLocks noGrp="1"/>
          </p:cNvSpPr>
          <p:nvPr>
            <p:ph type="title"/>
          </p:nvPr>
        </p:nvSpPr>
        <p:spPr>
          <a:xfrm>
            <a:off x="551313" y="2875002"/>
            <a:ext cx="2312879" cy="1544598"/>
          </a:xfrm>
        </p:spPr>
        <p:txBody>
          <a:bodyPr anchor="t"/>
          <a:lstStyle>
            <a:lvl1pPr>
              <a:defRPr>
                <a:solidFill>
                  <a:schemeClr val="tx1"/>
                </a:solidFill>
              </a:defRPr>
            </a:lvl1pPr>
          </a:lstStyle>
          <a:p>
            <a:endParaRPr lang="en-US">
              <a:solidFill>
                <a:schemeClr val="bg1"/>
              </a:solidFill>
            </a:endParaRPr>
          </a:p>
        </p:txBody>
      </p:sp>
      <p:pic>
        <p:nvPicPr>
          <p:cNvPr id="5" name="ChatBoxImage">
            <a:extLst>
              <a:ext uri="{FF2B5EF4-FFF2-40B4-BE49-F238E27FC236}">
                <a16:creationId xmlns:a16="http://schemas.microsoft.com/office/drawing/2014/main" id="{BEE6D82F-2F19-496C-8008-678B3B149A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6087" y="457200"/>
            <a:ext cx="854075" cy="854075"/>
          </a:xfrm>
          <a:prstGeom prst="rect">
            <a:avLst/>
          </a:prstGeom>
        </p:spPr>
      </p:pic>
      <p:sp>
        <p:nvSpPr>
          <p:cNvPr id="9" name="Question">
            <a:extLst>
              <a:ext uri="{FF2B5EF4-FFF2-40B4-BE49-F238E27FC236}">
                <a16:creationId xmlns:a16="http://schemas.microsoft.com/office/drawing/2014/main" id="{2BAB9BCF-0325-470B-83FF-0A91BFDB0133}"/>
              </a:ext>
            </a:extLst>
          </p:cNvPr>
          <p:cNvSpPr>
            <a:spLocks noGrp="1"/>
          </p:cNvSpPr>
          <p:nvPr>
            <p:ph type="body" sz="quarter" idx="10" hasCustomPrompt="1"/>
          </p:nvPr>
        </p:nvSpPr>
        <p:spPr>
          <a:xfrm>
            <a:off x="4114800" y="457200"/>
            <a:ext cx="7718425" cy="430887"/>
          </a:xfrm>
        </p:spPr>
        <p:txBody>
          <a:bodyPr/>
          <a:lstStyle>
            <a:lvl1pPr marL="0" indent="0">
              <a:buNone/>
              <a:defRPr>
                <a:latin typeface="+mj-lt"/>
              </a:defRPr>
            </a:lvl1pPr>
          </a:lstStyle>
          <a:p>
            <a:pPr lvl="0"/>
            <a:r>
              <a:rPr lang="en-US"/>
              <a:t>Question</a:t>
            </a:r>
          </a:p>
        </p:txBody>
      </p:sp>
      <p:sp>
        <p:nvSpPr>
          <p:cNvPr id="11" name="New shape">
            <a:extLst>
              <a:ext uri="{FF2B5EF4-FFF2-40B4-BE49-F238E27FC236}">
                <a16:creationId xmlns:a16="http://schemas.microsoft.com/office/drawing/2014/main" id="{A6F005E6-79F3-4EE9-AA92-1A88113E407B}"/>
              </a:ext>
            </a:extLst>
          </p:cNvPr>
          <p:cNvSpPr>
            <a:spLocks noGrp="1"/>
          </p:cNvSpPr>
          <p:nvPr>
            <p:ph type="body" sz="quarter" idx="11" hasCustomPrompt="1"/>
          </p:nvPr>
        </p:nvSpPr>
        <p:spPr>
          <a:xfrm>
            <a:off x="4096512" y="1755648"/>
            <a:ext cx="7772400" cy="4949952"/>
          </a:xfrm>
        </p:spPr>
        <p:txBody>
          <a:bodyPr/>
          <a:lstStyle>
            <a:lvl1pPr marL="0" indent="0">
              <a:buNone/>
              <a:defRPr/>
            </a:lvl1pPr>
          </a:lstStyle>
          <a:p>
            <a:pPr lvl="0"/>
            <a:r>
              <a:rPr lang="en-US"/>
              <a:t>Answer choices</a:t>
            </a:r>
          </a:p>
        </p:txBody>
      </p:sp>
    </p:spTree>
    <p:extLst>
      <p:ext uri="{BB962C8B-B14F-4D97-AF65-F5344CB8AC3E}">
        <p14:creationId xmlns:p14="http://schemas.microsoft.com/office/powerpoint/2010/main" val="321831288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defPPr>
              <a:defRPr lang="en-US"/>
            </a:defP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pPr marL="0" marR="0" lvl="0" indent="0" algn="l" defTabSz="932742" fontAlgn="auto">
              <a:lnSpc>
                <a:spcPct val="100000"/>
              </a:lnSpc>
              <a:spcBef>
                <a:spcPct val="0"/>
              </a:spcBef>
              <a:spcAft>
                <a:spcPct val="0"/>
              </a:spcAft>
              <a:buSzTx/>
              <a:buNone/>
              <a:def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defRPr>
            </a:pPr>
            <a:r>
              <a:rPr kumimoji="0" lang="en-US" sz="3600" b="0" i="0" u="none" strike="noStrike" cap="none" spc="-50" normalizeH="0" baseline="0" noProof="0">
                <a:ln w="3175" cap="flat" cmpd="sng" algn="ctr">
                  <a:noFill/>
                  <a:prstDash val="solid"/>
                  <a:round/>
                  <a:headEnd type="none" w="med" len="med"/>
                  <a:tailEnd type="none" w="med" len="med"/>
                </a:ln>
                <a:solidFill>
                  <a:srgbClr val="000000"/>
                </a:solidFill>
                <a:uLnTx/>
                <a:uFillTx/>
                <a:latin typeface="+mj-lt"/>
                <a:ea typeface="+mn-ea"/>
                <a:cs typeface="Segoe UI" pitchFamily="34" charset="0"/>
                <a:sym typeface="Wingdings" charset="2"/>
              </a:rPr>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fontAlgn="auto">
              <a:lnSpc>
                <a:spcPct val="100000"/>
              </a:lnSpc>
              <a:spcBef>
                <a:spcPct val="20000"/>
              </a:spcBef>
              <a:spcAft>
                <a:spcPct val="0"/>
              </a:spcAft>
              <a:buSzPct val="90000"/>
              <a:buChar char=""/>
              <a:defRPr kumimoji="0"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defRPr>
            </a:pPr>
            <a:r>
              <a:rPr kumimoji="0" lang="en-US" sz="28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Segoe UI" pitchFamily="34" charset="0"/>
                <a:sym typeface="Wingdings" charset="2"/>
              </a:rPr>
              <a:t>Click to edit Master text styles</a:t>
            </a:r>
          </a:p>
          <a:p>
            <a:pPr marL="457200" marR="0" lvl="1" indent="-228600" algn="l" defTabSz="932742" fontAlgn="auto">
              <a:lnSpc>
                <a:spcPct val="100000"/>
              </a:lnSpc>
              <a:spcBef>
                <a:spcPct val="20000"/>
              </a:spcBef>
              <a:spcAft>
                <a:spcPct val="0"/>
              </a:spcAft>
              <a:buSzPct val="90000"/>
              <a:buChar char=""/>
              <a:defRPr kumimoji="0"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20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Second level</a:t>
            </a:r>
          </a:p>
          <a:p>
            <a:pPr marL="657225" marR="0" lvl="2" indent="-200025" algn="l" defTabSz="932742" fontAlgn="auto">
              <a:lnSpc>
                <a:spcPct val="100000"/>
              </a:lnSpc>
              <a:spcBef>
                <a:spcPct val="20000"/>
              </a:spcBef>
              <a:spcAft>
                <a:spcPct val="0"/>
              </a:spcAft>
              <a:buSzPct val="90000"/>
              <a:buChar char=""/>
              <a:defRPr kumimoji="0"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6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Third level</a:t>
            </a:r>
          </a:p>
          <a:p>
            <a:pPr marL="842963" marR="0" lvl="3" indent="-1809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Fourth level</a:t>
            </a:r>
          </a:p>
          <a:p>
            <a:pPr marL="1023938" marR="0" lvl="4" indent="-168275" algn="l" defTabSz="932742" fontAlgn="auto">
              <a:lnSpc>
                <a:spcPct val="100000"/>
              </a:lnSpc>
              <a:spcBef>
                <a:spcPct val="20000"/>
              </a:spcBef>
              <a:spcAft>
                <a:spcPct val="0"/>
              </a:spcAft>
              <a:buSzPct val="90000"/>
              <a:buChar char=""/>
              <a:defRPr kumimoji="0"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defRPr>
            </a:pPr>
            <a:r>
              <a:rPr kumimoji="0" lang="en-US" sz="1400" b="0" i="0" u="none" strike="noStrike" cap="none" spc="0" normalizeH="0" baseline="0" noProof="0">
                <a:ln w="9525" cap="flat" cmpd="sng" algn="ctr">
                  <a:noFill/>
                  <a:prstDash val="solid"/>
                  <a:round/>
                  <a:headEnd type="none" w="med" len="med"/>
                  <a:tailEnd type="none" w="med" len="med"/>
                </a:ln>
                <a:solidFill>
                  <a:srgbClr val="000000"/>
                </a:solidFill>
                <a:uLnTx/>
                <a:uFillTx/>
                <a:latin typeface="+mn-lt"/>
                <a:ea typeface="+mn-ea"/>
                <a:cs typeface="+mn-cs"/>
                <a:sym typeface="Wingdings" charset="2"/>
              </a:rPr>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flipH="1">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flipH="1">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flipH="1">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flipH="1">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flipH="1">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flipH="1">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flipH="1">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flipH="1">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flipH="1">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flipH="1">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stStyle>
          <a:p>
            <a:pPr marL="0" algn="ctr" defTabSz="932472" fontAlgn="base">
              <a:lnSpc>
                <a:spcPct val="90000"/>
              </a:lnSpc>
              <a:spcBef>
                <a:spcPct val="0"/>
              </a:spcBef>
              <a:spcAft>
                <a:spcPct val="0"/>
              </a:spcAft>
              <a:buNone/>
              <a:defRPr kumimoji="0" sz="1765" b="0" i="0" normalizeH="0" noProof="0">
                <a:solidFill>
                  <a:srgbClr val="000000"/>
                </a:solidFill>
                <a:uLnTx/>
                <a:uFillTx/>
                <a:latin typeface="Segoe UI"/>
                <a:ea typeface="Arial" pitchFamily="34" charset="0"/>
                <a:cs typeface="Arial" pitchFamily="34" charset="0"/>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a:blip r:embed="rId50"/>
          <a:srcRect l="762"/>
          <a:stretch>
            <a:fillRect/>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3660" r:id="rId1"/>
    <p:sldLayoutId id="2147484996" r:id="rId2"/>
    <p:sldLayoutId id="2147484997" r:id="rId3"/>
    <p:sldLayoutId id="2147485096" r:id="rId4"/>
    <p:sldLayoutId id="2147485097" r:id="rId5"/>
    <p:sldLayoutId id="2147485098" r:id="rId6"/>
    <p:sldLayoutId id="2147485099" r:id="rId7"/>
    <p:sldLayoutId id="2147485100" r:id="rId8"/>
    <p:sldLayoutId id="2147485101" r:id="rId9"/>
    <p:sldLayoutId id="2147485102" r:id="rId10"/>
    <p:sldLayoutId id="2147485103" r:id="rId11"/>
    <p:sldLayoutId id="2147485104" r:id="rId12"/>
    <p:sldLayoutId id="2147485105" r:id="rId13"/>
    <p:sldLayoutId id="2147485106" r:id="rId14"/>
    <p:sldLayoutId id="2147485107" r:id="rId15"/>
    <p:sldLayoutId id="2147485108" r:id="rId16"/>
    <p:sldLayoutId id="2147485109" r:id="rId17"/>
    <p:sldLayoutId id="2147485110" r:id="rId18"/>
    <p:sldLayoutId id="2147485111" r:id="rId19"/>
    <p:sldLayoutId id="2147485112" r:id="rId20"/>
    <p:sldLayoutId id="2147485113" r:id="rId21"/>
    <p:sldLayoutId id="2147485114" r:id="rId22"/>
    <p:sldLayoutId id="2147485115" r:id="rId23"/>
    <p:sldLayoutId id="2147485116" r:id="rId24"/>
    <p:sldLayoutId id="2147485117" r:id="rId25"/>
    <p:sldLayoutId id="2147485118" r:id="rId26"/>
    <p:sldLayoutId id="2147485119" r:id="rId27"/>
    <p:sldLayoutId id="2147485120" r:id="rId28"/>
    <p:sldLayoutId id="2147485121" r:id="rId29"/>
    <p:sldLayoutId id="2147485122" r:id="rId30"/>
    <p:sldLayoutId id="2147485123" r:id="rId31"/>
    <p:sldLayoutId id="2147485124" r:id="rId32"/>
    <p:sldLayoutId id="2147485125" r:id="rId33"/>
    <p:sldLayoutId id="2147485126" r:id="rId34"/>
    <p:sldLayoutId id="2147485127" r:id="rId35"/>
    <p:sldLayoutId id="2147485128" r:id="rId36"/>
    <p:sldLayoutId id="2147485129" r:id="rId37"/>
    <p:sldLayoutId id="2147485130" r:id="rId38"/>
    <p:sldLayoutId id="2147485131" r:id="rId39"/>
    <p:sldLayoutId id="2147485132" r:id="rId40"/>
    <p:sldLayoutId id="2147485133" r:id="rId41"/>
    <p:sldLayoutId id="2147485134" r:id="rId42"/>
    <p:sldLayoutId id="2147485135" r:id="rId43"/>
    <p:sldLayoutId id="2147485136" r:id="rId44"/>
    <p:sldLayoutId id="2147485137" r:id="rId45"/>
    <p:sldLayoutId id="2147485138" r:id="rId46"/>
    <p:sldLayoutId id="2147485139" r:id="rId47"/>
    <p:sldLayoutId id="2147485140" r:id="rId48"/>
  </p:sldLayoutIdLst>
  <p:transition>
    <p:fade/>
  </p:transition>
  <p:txStyles>
    <p:titleStyle>
      <a:lvl1pPr algn="l" defTabSz="932742" rtl="0" eaLnBrk="1" latinLnBrk="0" hangingPunct="1">
        <a:lnSpc>
          <a:spcPct val="100000"/>
        </a:lnSpc>
        <a:spcBef>
          <a:spcPct val="0"/>
        </a:spcBef>
        <a:buNone/>
        <a:defRPr lang="en-US" sz="3600" b="0" kern="1200" cap="none" spc="-50" baseline="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0.xml"/><Relationship Id="rId5" Type="http://schemas.openxmlformats.org/officeDocument/2006/relationships/hyperlink" Target="https://aka.ms/learntorch/vision" TargetMode="External"/><Relationship Id="rId4" Type="http://schemas.openxmlformats.org/officeDocument/2006/relationships/hyperlink" Target="https://aka.ms/learntf/vision"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8.png"/><Relationship Id="rId2" Type="http://schemas.openxmlformats.org/officeDocument/2006/relationships/image" Target="../media/image34.png"/><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aka.ms/cvworkshop"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46.png"/><Relationship Id="rId7"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customXml" Target="../ink/ink1.xml"/><Relationship Id="rId5" Type="http://schemas.microsoft.com/office/2007/relationships/hdphoto" Target="../media/hdphoto2.wdp"/><Relationship Id="rId4" Type="http://schemas.openxmlformats.org/officeDocument/2006/relationships/image" Target="../media/image47.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learn/modules/explore-azure-functions/?WT.mc_id=academic-56313-dmitryso" TargetMode="Externa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hyperlink" Target="https://docs.microsoft.com/learn/modules/intro-natural-language-processing-tensorflow/?WT.mc_id=academic-56313-dmitryso" TargetMode="External"/><Relationship Id="rId5" Type="http://schemas.openxmlformats.org/officeDocument/2006/relationships/hyperlink" Target="https://docs.microsoft.com/learn/modules/intro-natural-language-processing-pytorch/?WT.mc_id=academic-56313-dmitryso" TargetMode="External"/><Relationship Id="rId4" Type="http://schemas.openxmlformats.org/officeDocument/2006/relationships/hyperlink" Target="https://docs.microsoft.com/learn/modules/register-and-deploy-model-with-amls/?WT.mc_id=academic-56313-dmitrys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hyperlink" Target="http://eazify.net/nnintro" TargetMode="External"/><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hyperlink" Target="http://aka.ms/learntf/keras" TargetMode="External"/><Relationship Id="rId4" Type="http://schemas.openxmlformats.org/officeDocument/2006/relationships/hyperlink" Target="http://aka.ms/learntorch/intro"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9.xml"/><Relationship Id="rId5" Type="http://schemas.openxmlformats.org/officeDocument/2006/relationships/hyperlink" Target="http://eazify.net/nnintro" TargetMode="Externa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32C3-A4EB-4A3F-998A-6D9AE7FA5717}"/>
              </a:ext>
            </a:extLst>
          </p:cNvPr>
          <p:cNvSpPr>
            <a:spLocks noGrp="1"/>
          </p:cNvSpPr>
          <p:nvPr>
            <p:ph type="title"/>
          </p:nvPr>
        </p:nvSpPr>
        <p:spPr/>
        <p:txBody>
          <a:bodyPr/>
          <a:lstStyle/>
          <a:p>
            <a:r>
              <a:rPr lang="en-US" dirty="0"/>
              <a:t>Frameworks de redes </a:t>
            </a:r>
            <a:r>
              <a:rPr lang="en-US" dirty="0" err="1"/>
              <a:t>neuronales</a:t>
            </a:r>
            <a:endParaRPr lang="ru-RU" dirty="0"/>
          </a:p>
        </p:txBody>
      </p:sp>
      <p:sp>
        <p:nvSpPr>
          <p:cNvPr id="3" name="Text Placeholder 2">
            <a:extLst>
              <a:ext uri="{FF2B5EF4-FFF2-40B4-BE49-F238E27FC236}">
                <a16:creationId xmlns:a16="http://schemas.microsoft.com/office/drawing/2014/main" id="{55B72538-CFDF-438C-8099-45E8B91326E7}"/>
              </a:ext>
            </a:extLst>
          </p:cNvPr>
          <p:cNvSpPr>
            <a:spLocks noGrp="1"/>
          </p:cNvSpPr>
          <p:nvPr>
            <p:ph type="body" sz="quarter" idx="10"/>
          </p:nvPr>
        </p:nvSpPr>
        <p:spPr>
          <a:xfrm>
            <a:off x="586390" y="1340768"/>
            <a:ext cx="11018520" cy="1846659"/>
          </a:xfrm>
        </p:spPr>
        <p:txBody>
          <a:bodyPr/>
          <a:lstStyle/>
          <a:p>
            <a:r>
              <a:rPr lang="es-MX" dirty="0"/>
              <a:t>Dos cosas principales que hacen los </a:t>
            </a:r>
            <a:r>
              <a:rPr lang="es-MX" dirty="0" err="1"/>
              <a:t>frameworks</a:t>
            </a:r>
            <a:r>
              <a:rPr lang="es-MX" dirty="0"/>
              <a:t> de redes neuronales</a:t>
            </a:r>
            <a:r>
              <a:rPr lang="en-US" dirty="0"/>
              <a:t>:</a:t>
            </a:r>
          </a:p>
          <a:p>
            <a:pPr marL="457200" indent="-457200">
              <a:buFont typeface="Arial" panose="020B0604020202020204" pitchFamily="34" charset="0"/>
              <a:buChar char="•"/>
            </a:pPr>
            <a:r>
              <a:rPr lang="es-MX" sz="2000" dirty="0"/>
              <a:t>Operar en Tensores eficientemente (usando GPU si es posible)</a:t>
            </a:r>
          </a:p>
          <a:p>
            <a:pPr marL="457200" indent="-457200">
              <a:buFont typeface="Arial" panose="020B0604020202020204" pitchFamily="34" charset="0"/>
              <a:buChar char="•"/>
            </a:pPr>
            <a:r>
              <a:rPr lang="es-MX" sz="2000" dirty="0"/>
              <a:t>Ofrecer diferenciación automática (calcular gradientes)</a:t>
            </a:r>
          </a:p>
          <a:p>
            <a:pPr marL="457200" indent="-457200">
              <a:buFont typeface="Arial" panose="020B0604020202020204" pitchFamily="34" charset="0"/>
              <a:buChar char="•"/>
            </a:pPr>
            <a:r>
              <a:rPr lang="es-MX" sz="2000" dirty="0"/>
              <a:t>También: cargar conjuntos de datos, transformar datos, algoritmos de optimización, capas de red incorporadas, etc.</a:t>
            </a:r>
            <a:endParaRPr lang="ru-RU" sz="2000" dirty="0"/>
          </a:p>
        </p:txBody>
      </p:sp>
      <p:pic>
        <p:nvPicPr>
          <p:cNvPr id="3074" name="Picture 2" descr="Tensorflow">
            <a:extLst>
              <a:ext uri="{FF2B5EF4-FFF2-40B4-BE49-F238E27FC236}">
                <a16:creationId xmlns:a16="http://schemas.microsoft.com/office/drawing/2014/main" id="{794CEDA4-F9EE-47D8-BA90-2A41AFF34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3902" y="3343945"/>
            <a:ext cx="3431544" cy="849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orch">
            <a:extLst>
              <a:ext uri="{FF2B5EF4-FFF2-40B4-BE49-F238E27FC236}">
                <a16:creationId xmlns:a16="http://schemas.microsoft.com/office/drawing/2014/main" id="{B940FA87-3E2C-4B02-9687-068A0DB1F9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8048" y="3573016"/>
            <a:ext cx="2199265" cy="545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349C5C-24A0-4893-8105-8D048D716388}"/>
              </a:ext>
            </a:extLst>
          </p:cNvPr>
          <p:cNvSpPr txBox="1"/>
          <p:nvPr/>
        </p:nvSpPr>
        <p:spPr>
          <a:xfrm>
            <a:off x="839416" y="4328821"/>
            <a:ext cx="4150334" cy="1477328"/>
          </a:xfrm>
          <a:prstGeom prst="rect">
            <a:avLst/>
          </a:prstGeom>
          <a:noFill/>
        </p:spPr>
        <p:txBody>
          <a:bodyPr wrap="square">
            <a:spAutoFit/>
          </a:bodyPr>
          <a:lstStyle/>
          <a:p>
            <a:pPr marL="285750" indent="-285750">
              <a:buFont typeface="Arial" panose="020B0604020202020204" pitchFamily="34" charset="0"/>
              <a:buChar char="•"/>
            </a:pPr>
            <a:r>
              <a:rPr lang="es-MX" dirty="0"/>
              <a:t>Primer </a:t>
            </a:r>
            <a:r>
              <a:rPr lang="es-MX" dirty="0" err="1"/>
              <a:t>framework</a:t>
            </a:r>
            <a:r>
              <a:rPr lang="es-MX" dirty="0"/>
              <a:t> de uso general</a:t>
            </a:r>
          </a:p>
          <a:p>
            <a:pPr marL="285750" indent="-285750">
              <a:buFont typeface="Arial" panose="020B0604020202020204" pitchFamily="34" charset="0"/>
              <a:buChar char="•"/>
            </a:pPr>
            <a:r>
              <a:rPr lang="es-MX" dirty="0"/>
              <a:t>Mucho código en GitHub / Muestras</a:t>
            </a:r>
          </a:p>
          <a:p>
            <a:pPr marL="285750" indent="-285750">
              <a:buFont typeface="Arial" panose="020B0604020202020204" pitchFamily="34" charset="0"/>
              <a:buChar char="•"/>
            </a:pPr>
            <a:r>
              <a:rPr lang="es-MX" dirty="0"/>
              <a:t>Incluye </a:t>
            </a:r>
            <a:r>
              <a:rPr lang="es-MX" dirty="0" err="1"/>
              <a:t>Keras</a:t>
            </a:r>
            <a:r>
              <a:rPr lang="es-MX" dirty="0"/>
              <a:t> - "Deep </a:t>
            </a:r>
            <a:r>
              <a:rPr lang="es-MX" dirty="0" err="1"/>
              <a:t>Learning</a:t>
            </a:r>
            <a:r>
              <a:rPr lang="es-MX" dirty="0"/>
              <a:t> </a:t>
            </a:r>
            <a:r>
              <a:rPr lang="es-MX" dirty="0" err="1"/>
              <a:t>for</a:t>
            </a:r>
            <a:r>
              <a:rPr lang="es-MX" dirty="0"/>
              <a:t> </a:t>
            </a:r>
            <a:r>
              <a:rPr lang="es-MX" dirty="0" err="1"/>
              <a:t>Humans</a:t>
            </a:r>
            <a:r>
              <a:rPr lang="es-MX" dirty="0"/>
              <a:t>" </a:t>
            </a:r>
          </a:p>
          <a:p>
            <a:pPr marL="285750" indent="-285750">
              <a:buFont typeface="Arial" panose="020B0604020202020204" pitchFamily="34" charset="0"/>
              <a:buChar char="•"/>
            </a:pPr>
            <a:r>
              <a:rPr lang="es-MX" dirty="0"/>
              <a:t>Fácil para iniciar</a:t>
            </a:r>
            <a:endParaRPr lang="ru-RU" dirty="0"/>
          </a:p>
        </p:txBody>
      </p:sp>
      <p:sp>
        <p:nvSpPr>
          <p:cNvPr id="10" name="TextBox 9">
            <a:extLst>
              <a:ext uri="{FF2B5EF4-FFF2-40B4-BE49-F238E27FC236}">
                <a16:creationId xmlns:a16="http://schemas.microsoft.com/office/drawing/2014/main" id="{A3F96B05-D996-447F-9BAD-5C2A211DAB1E}"/>
              </a:ext>
            </a:extLst>
          </p:cNvPr>
          <p:cNvSpPr txBox="1"/>
          <p:nvPr/>
        </p:nvSpPr>
        <p:spPr>
          <a:xfrm>
            <a:off x="6384032" y="4328821"/>
            <a:ext cx="4464496" cy="1200329"/>
          </a:xfrm>
          <a:prstGeom prst="rect">
            <a:avLst/>
          </a:prstGeom>
          <a:noFill/>
        </p:spPr>
        <p:txBody>
          <a:bodyPr wrap="square">
            <a:spAutoFit/>
          </a:bodyPr>
          <a:lstStyle/>
          <a:p>
            <a:pPr marL="285750" indent="-285750">
              <a:buFont typeface="Arial" panose="020B0604020202020204" pitchFamily="34" charset="0"/>
              <a:buChar char="•"/>
            </a:pPr>
            <a:r>
              <a:rPr lang="es-MX" dirty="0"/>
              <a:t>Está ganando popularidad rápidamente</a:t>
            </a:r>
          </a:p>
          <a:p>
            <a:pPr marL="285750" indent="-285750">
              <a:buFont typeface="Arial" panose="020B0604020202020204" pitchFamily="34" charset="0"/>
              <a:buChar char="•"/>
            </a:pPr>
            <a:r>
              <a:rPr lang="es-MX" dirty="0"/>
              <a:t>Proporciona una comprensión más profunda de la mecánica de las redes neuronales</a:t>
            </a:r>
            <a:endParaRPr lang="ru-RU" dirty="0"/>
          </a:p>
        </p:txBody>
      </p:sp>
      <p:pic>
        <p:nvPicPr>
          <p:cNvPr id="3078" name="Picture 6">
            <a:extLst>
              <a:ext uri="{FF2B5EF4-FFF2-40B4-BE49-F238E27FC236}">
                <a16:creationId xmlns:a16="http://schemas.microsoft.com/office/drawing/2014/main" id="{A4413F0C-9E90-4CB0-9902-E2AFD33A80B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432" y="5941181"/>
            <a:ext cx="2042592" cy="59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622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fade">
                                      <p:cBhvr>
                                        <p:cTn id="16" dur="500"/>
                                        <p:tgtEl>
                                          <p:spTgt spid="3076"/>
                                        </p:tgtEl>
                                      </p:cBhvr>
                                    </p:animEffect>
                                  </p:childTnLst>
                                </p:cTn>
                              </p:par>
                              <p:par>
                                <p:cTn id="17" presetID="10" presetClass="entr" presetSubtype="0" fill="hold" nodeType="withEffect">
                                  <p:stCondLst>
                                    <p:cond delay="0"/>
                                  </p:stCondLst>
                                  <p:childTnLst>
                                    <p:set>
                                      <p:cBhvr>
                                        <p:cTn id="18" dur="1" fill="hold">
                                          <p:stCondLst>
                                            <p:cond delay="0"/>
                                          </p:stCondLst>
                                        </p:cTn>
                                        <p:tgtEl>
                                          <p:spTgt spid="3078"/>
                                        </p:tgtEl>
                                        <p:attrNameLst>
                                          <p:attrName>style.visibility</p:attrName>
                                        </p:attrNameLst>
                                      </p:cBhvr>
                                      <p:to>
                                        <p:strVal val="visible"/>
                                      </p:to>
                                    </p:set>
                                    <p:animEffect transition="in" filter="fade">
                                      <p:cBhvr>
                                        <p:cTn id="19"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A32C3-A4EB-4A3F-998A-6D9AE7FA5717}"/>
              </a:ext>
            </a:extLst>
          </p:cNvPr>
          <p:cNvSpPr>
            <a:spLocks noGrp="1"/>
          </p:cNvSpPr>
          <p:nvPr>
            <p:ph type="title"/>
          </p:nvPr>
        </p:nvSpPr>
        <p:spPr/>
        <p:txBody>
          <a:bodyPr/>
          <a:lstStyle/>
          <a:p>
            <a:r>
              <a:rPr lang="en-US" dirty="0"/>
              <a:t>¡A </a:t>
            </a:r>
            <a:r>
              <a:rPr lang="en-US" dirty="0" err="1"/>
              <a:t>trabajar</a:t>
            </a:r>
            <a:r>
              <a:rPr lang="en-US" dirty="0"/>
              <a:t>!</a:t>
            </a:r>
            <a:endParaRPr lang="ru-RU" dirty="0"/>
          </a:p>
        </p:txBody>
      </p:sp>
      <p:pic>
        <p:nvPicPr>
          <p:cNvPr id="3074" name="Picture 2" descr="Tensorflow">
            <a:extLst>
              <a:ext uri="{FF2B5EF4-FFF2-40B4-BE49-F238E27FC236}">
                <a16:creationId xmlns:a16="http://schemas.microsoft.com/office/drawing/2014/main" id="{794CEDA4-F9EE-47D8-BA90-2A41AFF3492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5747" y="2636912"/>
            <a:ext cx="3431544" cy="8498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yTorch">
            <a:extLst>
              <a:ext uri="{FF2B5EF4-FFF2-40B4-BE49-F238E27FC236}">
                <a16:creationId xmlns:a16="http://schemas.microsoft.com/office/drawing/2014/main" id="{B940FA87-3E2C-4B02-9687-068A0DB1F9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9893" y="2865983"/>
            <a:ext cx="2199265" cy="5452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A349C5C-24A0-4893-8105-8D048D716388}"/>
              </a:ext>
            </a:extLst>
          </p:cNvPr>
          <p:cNvSpPr txBox="1"/>
          <p:nvPr/>
        </p:nvSpPr>
        <p:spPr>
          <a:xfrm>
            <a:off x="767408" y="4306542"/>
            <a:ext cx="4150334" cy="461665"/>
          </a:xfrm>
          <a:prstGeom prst="rect">
            <a:avLst/>
          </a:prstGeom>
          <a:noFill/>
        </p:spPr>
        <p:txBody>
          <a:bodyPr wrap="square">
            <a:spAutoFit/>
          </a:bodyPr>
          <a:lstStyle/>
          <a:p>
            <a:r>
              <a:rPr lang="en-US" sz="2400" dirty="0">
                <a:hlinkClick r:id="rId4"/>
              </a:rPr>
              <a:t>https://aka.ms/learntf/vision</a:t>
            </a:r>
            <a:r>
              <a:rPr lang="en-US" sz="2400" dirty="0"/>
              <a:t> </a:t>
            </a:r>
            <a:endParaRPr lang="ru-RU" sz="2400" dirty="0"/>
          </a:p>
        </p:txBody>
      </p:sp>
      <p:sp>
        <p:nvSpPr>
          <p:cNvPr id="11" name="TextBox 10">
            <a:extLst>
              <a:ext uri="{FF2B5EF4-FFF2-40B4-BE49-F238E27FC236}">
                <a16:creationId xmlns:a16="http://schemas.microsoft.com/office/drawing/2014/main" id="{8F21D711-1485-4C7C-BC72-A3A9349517CF}"/>
              </a:ext>
            </a:extLst>
          </p:cNvPr>
          <p:cNvSpPr txBox="1"/>
          <p:nvPr/>
        </p:nvSpPr>
        <p:spPr>
          <a:xfrm>
            <a:off x="5735960" y="4311020"/>
            <a:ext cx="5112568" cy="461665"/>
          </a:xfrm>
          <a:prstGeom prst="rect">
            <a:avLst/>
          </a:prstGeom>
          <a:noFill/>
        </p:spPr>
        <p:txBody>
          <a:bodyPr wrap="square">
            <a:spAutoFit/>
          </a:bodyPr>
          <a:lstStyle/>
          <a:p>
            <a:r>
              <a:rPr lang="en-US" sz="2400" dirty="0">
                <a:hlinkClick r:id="rId5"/>
              </a:rPr>
              <a:t>https://aka.ms/learntorch/vision</a:t>
            </a:r>
            <a:r>
              <a:rPr lang="en-US" sz="2400" dirty="0"/>
              <a:t> </a:t>
            </a:r>
            <a:endParaRPr lang="ru-RU" sz="2400" dirty="0"/>
          </a:p>
        </p:txBody>
      </p:sp>
    </p:spTree>
    <p:extLst>
      <p:ext uri="{BB962C8B-B14F-4D97-AF65-F5344CB8AC3E}">
        <p14:creationId xmlns:p14="http://schemas.microsoft.com/office/powerpoint/2010/main" val="30892317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3D779-543F-4EFE-B7BE-E82DADFB649C}"/>
              </a:ext>
            </a:extLst>
          </p:cNvPr>
          <p:cNvSpPr>
            <a:spLocks noGrp="1"/>
          </p:cNvSpPr>
          <p:nvPr>
            <p:ph type="title"/>
          </p:nvPr>
        </p:nvSpPr>
        <p:spPr/>
        <p:txBody>
          <a:bodyPr/>
          <a:lstStyle/>
          <a:p>
            <a:r>
              <a:rPr lang="en-US" dirty="0"/>
              <a:t>Redes </a:t>
            </a:r>
            <a:r>
              <a:rPr lang="en-US" dirty="0" err="1"/>
              <a:t>neuronales</a:t>
            </a:r>
            <a:r>
              <a:rPr lang="en-US" dirty="0"/>
              <a:t> </a:t>
            </a:r>
            <a:r>
              <a:rPr lang="en-US" dirty="0" err="1"/>
              <a:t>convolucionales</a:t>
            </a:r>
            <a:endParaRPr lang="ru-RU" dirty="0"/>
          </a:p>
        </p:txBody>
      </p:sp>
      <p:pic>
        <p:nvPicPr>
          <p:cNvPr id="5" name="Picture 4">
            <a:extLst>
              <a:ext uri="{FF2B5EF4-FFF2-40B4-BE49-F238E27FC236}">
                <a16:creationId xmlns:a16="http://schemas.microsoft.com/office/drawing/2014/main" id="{8590EAFF-53BE-4A86-93E6-7267FEEC8386}"/>
              </a:ext>
            </a:extLst>
          </p:cNvPr>
          <p:cNvPicPr>
            <a:picLocks noChangeAspect="1"/>
          </p:cNvPicPr>
          <p:nvPr/>
        </p:nvPicPr>
        <p:blipFill>
          <a:blip r:embed="rId2"/>
          <a:stretch>
            <a:fillRect/>
          </a:stretch>
        </p:blipFill>
        <p:spPr>
          <a:xfrm>
            <a:off x="791446" y="1484784"/>
            <a:ext cx="3260993" cy="3168352"/>
          </a:xfrm>
          <a:prstGeom prst="rect">
            <a:avLst/>
          </a:prstGeom>
        </p:spPr>
      </p:pic>
      <p:pic>
        <p:nvPicPr>
          <p:cNvPr id="10" name="Picture 9">
            <a:extLst>
              <a:ext uri="{FF2B5EF4-FFF2-40B4-BE49-F238E27FC236}">
                <a16:creationId xmlns:a16="http://schemas.microsoft.com/office/drawing/2014/main" id="{97DC28A0-0954-4020-A4BF-2167D4B32A0A}"/>
              </a:ext>
            </a:extLst>
          </p:cNvPr>
          <p:cNvPicPr>
            <a:picLocks noChangeAspect="1"/>
          </p:cNvPicPr>
          <p:nvPr/>
        </p:nvPicPr>
        <p:blipFill>
          <a:blip r:embed="rId3"/>
          <a:stretch>
            <a:fillRect/>
          </a:stretch>
        </p:blipFill>
        <p:spPr>
          <a:xfrm>
            <a:off x="839416" y="5013177"/>
            <a:ext cx="3225514" cy="1080120"/>
          </a:xfrm>
          <a:prstGeom prst="rect">
            <a:avLst/>
          </a:prstGeom>
        </p:spPr>
      </p:pic>
      <p:pic>
        <p:nvPicPr>
          <p:cNvPr id="12" name="Picture 11">
            <a:extLst>
              <a:ext uri="{FF2B5EF4-FFF2-40B4-BE49-F238E27FC236}">
                <a16:creationId xmlns:a16="http://schemas.microsoft.com/office/drawing/2014/main" id="{57EDCA4F-6842-4C7A-BD55-F32DAA649158}"/>
              </a:ext>
            </a:extLst>
          </p:cNvPr>
          <p:cNvPicPr>
            <a:picLocks noChangeAspect="1"/>
          </p:cNvPicPr>
          <p:nvPr/>
        </p:nvPicPr>
        <p:blipFill>
          <a:blip r:embed="rId4"/>
          <a:stretch>
            <a:fillRect/>
          </a:stretch>
        </p:blipFill>
        <p:spPr>
          <a:xfrm>
            <a:off x="892214" y="1556792"/>
            <a:ext cx="410972" cy="432048"/>
          </a:xfrm>
          <a:prstGeom prst="rect">
            <a:avLst/>
          </a:prstGeom>
        </p:spPr>
      </p:pic>
      <p:sp>
        <p:nvSpPr>
          <p:cNvPr id="13" name="Arrow: Right 12">
            <a:extLst>
              <a:ext uri="{FF2B5EF4-FFF2-40B4-BE49-F238E27FC236}">
                <a16:creationId xmlns:a16="http://schemas.microsoft.com/office/drawing/2014/main" id="{E8762F2E-0383-40B3-A2F2-23CB5EB855E3}"/>
              </a:ext>
            </a:extLst>
          </p:cNvPr>
          <p:cNvSpPr/>
          <p:nvPr/>
        </p:nvSpPr>
        <p:spPr bwMode="auto">
          <a:xfrm>
            <a:off x="1339683" y="1592796"/>
            <a:ext cx="288032" cy="360040"/>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9311B2BA-0D8B-4CD3-913C-1E7883BC0D23}"/>
              </a:ext>
            </a:extLst>
          </p:cNvPr>
          <p:cNvSpPr/>
          <p:nvPr/>
        </p:nvSpPr>
        <p:spPr bwMode="auto">
          <a:xfrm rot="5400000">
            <a:off x="979150" y="1988840"/>
            <a:ext cx="288032" cy="360040"/>
          </a:xfrm>
          <a:prstGeom prs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0257A65D-EE5C-4DF2-B1F2-89742BB3DC7E}"/>
              </a:ext>
            </a:extLst>
          </p:cNvPr>
          <p:cNvSpPr/>
          <p:nvPr/>
        </p:nvSpPr>
        <p:spPr bwMode="auto">
          <a:xfrm>
            <a:off x="4583832" y="2636912"/>
            <a:ext cx="1008112" cy="10081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4072E931-1320-41B5-9F21-7807C7F1E093}"/>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5879976" y="1484784"/>
            <a:ext cx="1037589" cy="1008112"/>
          </a:xfrm>
          <a:prstGeom prst="rect">
            <a:avLst/>
          </a:prstGeom>
        </p:spPr>
      </p:pic>
      <p:pic>
        <p:nvPicPr>
          <p:cNvPr id="17" name="Picture 16">
            <a:extLst>
              <a:ext uri="{FF2B5EF4-FFF2-40B4-BE49-F238E27FC236}">
                <a16:creationId xmlns:a16="http://schemas.microsoft.com/office/drawing/2014/main" id="{D5B9D0FE-E5F4-418B-9B81-A52EF73017F3}"/>
              </a:ext>
            </a:extLst>
          </p:cNvPr>
          <p:cNvPicPr>
            <a:picLocks noChangeAspect="1"/>
          </p:cNvPicPr>
          <p:nvPr/>
        </p:nvPicPr>
        <p:blipFill>
          <a:blip r:embed="rId7">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6023992" y="2004075"/>
            <a:ext cx="1037589" cy="1008112"/>
          </a:xfrm>
          <a:prstGeom prst="rect">
            <a:avLst/>
          </a:prstGeom>
        </p:spPr>
      </p:pic>
      <p:pic>
        <p:nvPicPr>
          <p:cNvPr id="18" name="Picture 17">
            <a:extLst>
              <a:ext uri="{FF2B5EF4-FFF2-40B4-BE49-F238E27FC236}">
                <a16:creationId xmlns:a16="http://schemas.microsoft.com/office/drawing/2014/main" id="{A4B85DAE-8A08-4B78-AD42-1B1645D5E2B6}"/>
              </a:ext>
            </a:extLst>
          </p:cNvPr>
          <p:cNvPicPr>
            <a:picLocks noChangeAspect="1"/>
          </p:cNvPicPr>
          <p:nvPr/>
        </p:nvPicPr>
        <p:blipFill>
          <a:blip r:embed="rId8">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5861913" y="2512408"/>
            <a:ext cx="1037589" cy="1008112"/>
          </a:xfrm>
          <a:prstGeom prst="rect">
            <a:avLst/>
          </a:prstGeom>
        </p:spPr>
      </p:pic>
      <p:pic>
        <p:nvPicPr>
          <p:cNvPr id="19" name="Picture 18">
            <a:extLst>
              <a:ext uri="{FF2B5EF4-FFF2-40B4-BE49-F238E27FC236}">
                <a16:creationId xmlns:a16="http://schemas.microsoft.com/office/drawing/2014/main" id="{6FD05860-8539-430D-B67B-0FC24BD74766}"/>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23992" y="2985994"/>
            <a:ext cx="1037589" cy="1008112"/>
          </a:xfrm>
          <a:prstGeom prst="rect">
            <a:avLst/>
          </a:prstGeom>
        </p:spPr>
      </p:pic>
      <p:pic>
        <p:nvPicPr>
          <p:cNvPr id="20" name="Picture 19">
            <a:extLst>
              <a:ext uri="{FF2B5EF4-FFF2-40B4-BE49-F238E27FC236}">
                <a16:creationId xmlns:a16="http://schemas.microsoft.com/office/drawing/2014/main" id="{C326C497-2841-40C3-9C96-A88BB7162439}"/>
              </a:ext>
            </a:extLst>
          </p:cNvPr>
          <p:cNvPicPr>
            <a:picLocks noChangeAspect="1"/>
          </p:cNvPicPr>
          <p:nvPr/>
        </p:nvPicPr>
        <p:blipFill>
          <a:blip r:embed="rId8">
            <a:extLst>
              <a:ext uri="{BEBA8EAE-BF5A-486C-A8C5-ECC9F3942E4B}">
                <a14:imgProps xmlns:a14="http://schemas.microsoft.com/office/drawing/2010/main">
                  <a14:imgLayer r:embed="rId6">
                    <a14:imgEffect>
                      <a14:artisticChalkSketch/>
                    </a14:imgEffect>
                  </a14:imgLayer>
                </a14:imgProps>
              </a:ext>
            </a:extLst>
          </a:blip>
          <a:stretch>
            <a:fillRect/>
          </a:stretch>
        </p:blipFill>
        <p:spPr>
          <a:xfrm>
            <a:off x="5841744" y="3341758"/>
            <a:ext cx="1037589" cy="1008112"/>
          </a:xfrm>
          <a:prstGeom prst="rect">
            <a:avLst/>
          </a:prstGeom>
        </p:spPr>
      </p:pic>
      <p:pic>
        <p:nvPicPr>
          <p:cNvPr id="21" name="Picture 20">
            <a:extLst>
              <a:ext uri="{FF2B5EF4-FFF2-40B4-BE49-F238E27FC236}">
                <a16:creationId xmlns:a16="http://schemas.microsoft.com/office/drawing/2014/main" id="{4B5F3F15-B3AA-40B6-BE7F-26BB4094B15D}"/>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23202" y="3667932"/>
            <a:ext cx="1037589" cy="1008112"/>
          </a:xfrm>
          <a:prstGeom prst="rect">
            <a:avLst/>
          </a:prstGeom>
        </p:spPr>
      </p:pic>
      <p:pic>
        <p:nvPicPr>
          <p:cNvPr id="22" name="Picture 21">
            <a:extLst>
              <a:ext uri="{FF2B5EF4-FFF2-40B4-BE49-F238E27FC236}">
                <a16:creationId xmlns:a16="http://schemas.microsoft.com/office/drawing/2014/main" id="{4C5762D0-C874-4B07-BE45-F93A1E05D530}"/>
              </a:ext>
            </a:extLst>
          </p:cNvPr>
          <p:cNvPicPr>
            <a:picLocks noChangeAspect="1"/>
          </p:cNvPicPr>
          <p:nvPr/>
        </p:nvPicPr>
        <p:blipFill>
          <a:blip r:embed="rId7">
            <a:extLst>
              <a:ext uri="{BEBA8EAE-BF5A-486C-A8C5-ECC9F3942E4B}">
                <a14:imgProps xmlns:a14="http://schemas.microsoft.com/office/drawing/2010/main">
                  <a14:imgLayer r:embed="rId6">
                    <a14:imgEffect>
                      <a14:artisticPaintStrokes/>
                    </a14:imgEffect>
                  </a14:imgLayer>
                </a14:imgProps>
              </a:ext>
            </a:extLst>
          </a:blip>
          <a:stretch>
            <a:fillRect/>
          </a:stretch>
        </p:blipFill>
        <p:spPr>
          <a:xfrm>
            <a:off x="5821575" y="3983148"/>
            <a:ext cx="1037589" cy="1008112"/>
          </a:xfrm>
          <a:prstGeom prst="rect">
            <a:avLst/>
          </a:prstGeom>
        </p:spPr>
      </p:pic>
      <p:pic>
        <p:nvPicPr>
          <p:cNvPr id="23" name="Picture 22">
            <a:extLst>
              <a:ext uri="{FF2B5EF4-FFF2-40B4-BE49-F238E27FC236}">
                <a16:creationId xmlns:a16="http://schemas.microsoft.com/office/drawing/2014/main" id="{4CD470AF-C705-402F-B279-7CE1EB14BBEB}"/>
              </a:ext>
            </a:extLst>
          </p:cNvPr>
          <p:cNvPicPr>
            <a:picLocks noChangeAspect="1"/>
          </p:cNvPicPr>
          <p:nvPr/>
        </p:nvPicPr>
        <p:blipFill>
          <a:blip r:embed="rId5">
            <a:extLst>
              <a:ext uri="{BEBA8EAE-BF5A-486C-A8C5-ECC9F3942E4B}">
                <a14:imgProps xmlns:a14="http://schemas.microsoft.com/office/drawing/2010/main">
                  <a14:imgLayer r:embed="rId6">
                    <a14:imgEffect>
                      <a14:artisticPencilGrayscale/>
                    </a14:imgEffect>
                  </a14:imgLayer>
                </a14:imgProps>
              </a:ext>
            </a:extLst>
          </a:blip>
          <a:stretch>
            <a:fillRect/>
          </a:stretch>
        </p:blipFill>
        <p:spPr>
          <a:xfrm>
            <a:off x="6059700" y="4330147"/>
            <a:ext cx="1037589" cy="1008112"/>
          </a:xfrm>
          <a:prstGeom prst="rect">
            <a:avLst/>
          </a:prstGeom>
        </p:spPr>
      </p:pic>
      <p:sp>
        <p:nvSpPr>
          <p:cNvPr id="25" name="Rectangle 24">
            <a:extLst>
              <a:ext uri="{FF2B5EF4-FFF2-40B4-BE49-F238E27FC236}">
                <a16:creationId xmlns:a16="http://schemas.microsoft.com/office/drawing/2014/main" id="{9FAA7214-79BC-4C4B-9BB7-C10FBCEE0F0E}"/>
              </a:ext>
            </a:extLst>
          </p:cNvPr>
          <p:cNvSpPr/>
          <p:nvPr/>
        </p:nvSpPr>
        <p:spPr bwMode="auto">
          <a:xfrm rot="5400000">
            <a:off x="7022885" y="3068960"/>
            <a:ext cx="3600400" cy="64807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Clasificador</a:t>
            </a:r>
            <a:endParaRPr lang="ru-RU" sz="2000" dirty="0" err="1">
              <a:solidFill>
                <a:srgbClr val="FFFFFF"/>
              </a:solidFill>
              <a:ea typeface="Segoe UI" pitchFamily="34" charset="0"/>
              <a:cs typeface="Segoe UI" pitchFamily="34" charset="0"/>
            </a:endParaRPr>
          </a:p>
        </p:txBody>
      </p:sp>
      <p:sp>
        <p:nvSpPr>
          <p:cNvPr id="26" name="Arrow: Right 25">
            <a:extLst>
              <a:ext uri="{FF2B5EF4-FFF2-40B4-BE49-F238E27FC236}">
                <a16:creationId xmlns:a16="http://schemas.microsoft.com/office/drawing/2014/main" id="{CEC18C38-D00F-43A2-B269-BB272B3318C9}"/>
              </a:ext>
            </a:extLst>
          </p:cNvPr>
          <p:cNvSpPr/>
          <p:nvPr/>
        </p:nvSpPr>
        <p:spPr bwMode="auto">
          <a:xfrm>
            <a:off x="7261153" y="2659820"/>
            <a:ext cx="1008112" cy="1008112"/>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7" name="Arrow: Right 26">
            <a:extLst>
              <a:ext uri="{FF2B5EF4-FFF2-40B4-BE49-F238E27FC236}">
                <a16:creationId xmlns:a16="http://schemas.microsoft.com/office/drawing/2014/main" id="{D479B99F-55C6-4F0C-9407-DD8CD84D44CF}"/>
              </a:ext>
            </a:extLst>
          </p:cNvPr>
          <p:cNvSpPr/>
          <p:nvPr/>
        </p:nvSpPr>
        <p:spPr bwMode="auto">
          <a:xfrm>
            <a:off x="9480376" y="2040888"/>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8" name="Arrow: Right 27">
            <a:extLst>
              <a:ext uri="{FF2B5EF4-FFF2-40B4-BE49-F238E27FC236}">
                <a16:creationId xmlns:a16="http://schemas.microsoft.com/office/drawing/2014/main" id="{78DADFE5-119C-443C-84CD-8EFF20E4E012}"/>
              </a:ext>
            </a:extLst>
          </p:cNvPr>
          <p:cNvSpPr/>
          <p:nvPr/>
        </p:nvSpPr>
        <p:spPr bwMode="auto">
          <a:xfrm>
            <a:off x="9480376" y="4058159"/>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9" name="TextBox 28">
            <a:extLst>
              <a:ext uri="{FF2B5EF4-FFF2-40B4-BE49-F238E27FC236}">
                <a16:creationId xmlns:a16="http://schemas.microsoft.com/office/drawing/2014/main" id="{75C983FE-259B-4389-B49E-0A8E02C56D90}"/>
              </a:ext>
            </a:extLst>
          </p:cNvPr>
          <p:cNvSpPr txBox="1"/>
          <p:nvPr/>
        </p:nvSpPr>
        <p:spPr>
          <a:xfrm>
            <a:off x="10728605" y="2014971"/>
            <a:ext cx="541430" cy="307777"/>
          </a:xfrm>
          <a:prstGeom prst="rect">
            <a:avLst/>
          </a:prstGeom>
          <a:noFill/>
        </p:spPr>
        <p:txBody>
          <a:bodyPr wrap="none" lIns="0" tIns="0" rIns="0" bIns="0" rtlCol="0">
            <a:spAutoFit/>
          </a:bodyPr>
          <a:lstStyle/>
          <a:p>
            <a:pPr algn="l"/>
            <a:r>
              <a:rPr lang="en-US" sz="2000" dirty="0" err="1"/>
              <a:t>Gato</a:t>
            </a:r>
            <a:endParaRPr lang="ru-RU" sz="2000" dirty="0" err="1"/>
          </a:p>
        </p:txBody>
      </p:sp>
      <p:sp>
        <p:nvSpPr>
          <p:cNvPr id="30" name="TextBox 29">
            <a:extLst>
              <a:ext uri="{FF2B5EF4-FFF2-40B4-BE49-F238E27FC236}">
                <a16:creationId xmlns:a16="http://schemas.microsoft.com/office/drawing/2014/main" id="{F61E7CD2-0820-494A-A2CB-C762A42E3EBA}"/>
              </a:ext>
            </a:extLst>
          </p:cNvPr>
          <p:cNvSpPr txBox="1"/>
          <p:nvPr/>
        </p:nvSpPr>
        <p:spPr>
          <a:xfrm>
            <a:off x="10781299" y="4046846"/>
            <a:ext cx="596253" cy="307777"/>
          </a:xfrm>
          <a:prstGeom prst="rect">
            <a:avLst/>
          </a:prstGeom>
          <a:noFill/>
        </p:spPr>
        <p:txBody>
          <a:bodyPr wrap="none" lIns="0" tIns="0" rIns="0" bIns="0" rtlCol="0">
            <a:spAutoFit/>
          </a:bodyPr>
          <a:lstStyle/>
          <a:p>
            <a:pPr algn="l"/>
            <a:r>
              <a:rPr lang="en-US" sz="2000" dirty="0" err="1"/>
              <a:t>Perro</a:t>
            </a:r>
            <a:endParaRPr lang="ru-RU" sz="2000" dirty="0" err="1"/>
          </a:p>
        </p:txBody>
      </p:sp>
    </p:spTree>
    <p:extLst>
      <p:ext uri="{BB962C8B-B14F-4D97-AF65-F5344CB8AC3E}">
        <p14:creationId xmlns:p14="http://schemas.microsoft.com/office/powerpoint/2010/main" val="5010199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7434D-94E4-4DEE-9D80-B974DAAFBD57}"/>
              </a:ext>
            </a:extLst>
          </p:cNvPr>
          <p:cNvSpPr>
            <a:spLocks noGrp="1"/>
          </p:cNvSpPr>
          <p:nvPr>
            <p:ph type="title"/>
          </p:nvPr>
        </p:nvSpPr>
        <p:spPr/>
        <p:txBody>
          <a:bodyPr/>
          <a:lstStyle/>
          <a:p>
            <a:r>
              <a:rPr lang="en-US" dirty="0" err="1"/>
              <a:t>Arquitectura</a:t>
            </a:r>
            <a:r>
              <a:rPr lang="en-US" dirty="0"/>
              <a:t> </a:t>
            </a:r>
            <a:r>
              <a:rPr lang="en-US" dirty="0" err="1"/>
              <a:t>piramidal</a:t>
            </a:r>
            <a:endParaRPr lang="ru-RU" dirty="0"/>
          </a:p>
        </p:txBody>
      </p:sp>
      <p:pic>
        <p:nvPicPr>
          <p:cNvPr id="5" name="Picture 4">
            <a:extLst>
              <a:ext uri="{FF2B5EF4-FFF2-40B4-BE49-F238E27FC236}">
                <a16:creationId xmlns:a16="http://schemas.microsoft.com/office/drawing/2014/main" id="{162B115A-6F70-4A31-ABB2-2CB40149E61F}"/>
              </a:ext>
            </a:extLst>
          </p:cNvPr>
          <p:cNvPicPr>
            <a:picLocks noChangeAspect="1"/>
          </p:cNvPicPr>
          <p:nvPr/>
        </p:nvPicPr>
        <p:blipFill>
          <a:blip r:embed="rId2"/>
          <a:stretch>
            <a:fillRect/>
          </a:stretch>
        </p:blipFill>
        <p:spPr>
          <a:xfrm>
            <a:off x="551384" y="1387797"/>
            <a:ext cx="8915633" cy="5013003"/>
          </a:xfrm>
          <a:prstGeom prst="rect">
            <a:avLst/>
          </a:prstGeom>
        </p:spPr>
      </p:pic>
    </p:spTree>
    <p:extLst>
      <p:ext uri="{BB962C8B-B14F-4D97-AF65-F5344CB8AC3E}">
        <p14:creationId xmlns:p14="http://schemas.microsoft.com/office/powerpoint/2010/main" val="24409008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23D6C-AABF-4948-842F-F39181C6B4C6}"/>
              </a:ext>
            </a:extLst>
          </p:cNvPr>
          <p:cNvSpPr>
            <a:spLocks noGrp="1"/>
          </p:cNvSpPr>
          <p:nvPr>
            <p:ph type="title"/>
          </p:nvPr>
        </p:nvSpPr>
        <p:spPr/>
        <p:txBody>
          <a:bodyPr/>
          <a:lstStyle/>
          <a:p>
            <a:r>
              <a:rPr lang="en-US" dirty="0" err="1"/>
              <a:t>Extracción</a:t>
            </a:r>
            <a:r>
              <a:rPr lang="en-US" dirty="0"/>
              <a:t> </a:t>
            </a:r>
            <a:r>
              <a:rPr lang="en-US" dirty="0" err="1"/>
              <a:t>jerárquica</a:t>
            </a:r>
            <a:r>
              <a:rPr lang="en-US" dirty="0"/>
              <a:t> de </a:t>
            </a:r>
            <a:r>
              <a:rPr lang="en-US" dirty="0" err="1"/>
              <a:t>características</a:t>
            </a:r>
            <a:endParaRPr lang="ru-RU" dirty="0"/>
          </a:p>
        </p:txBody>
      </p:sp>
      <p:pic>
        <p:nvPicPr>
          <p:cNvPr id="6" name="Picture 5">
            <a:extLst>
              <a:ext uri="{FF2B5EF4-FFF2-40B4-BE49-F238E27FC236}">
                <a16:creationId xmlns:a16="http://schemas.microsoft.com/office/drawing/2014/main" id="{D71957DC-5557-4E30-9F4D-49142B59F963}"/>
              </a:ext>
            </a:extLst>
          </p:cNvPr>
          <p:cNvPicPr>
            <a:picLocks noChangeAspect="1"/>
          </p:cNvPicPr>
          <p:nvPr/>
        </p:nvPicPr>
        <p:blipFill>
          <a:blip r:embed="rId2"/>
          <a:stretch>
            <a:fillRect/>
          </a:stretch>
        </p:blipFill>
        <p:spPr>
          <a:xfrm>
            <a:off x="588263" y="1268760"/>
            <a:ext cx="9634477" cy="5256584"/>
          </a:xfrm>
          <a:prstGeom prst="rect">
            <a:avLst/>
          </a:prstGeom>
        </p:spPr>
      </p:pic>
    </p:spTree>
    <p:extLst>
      <p:ext uri="{BB962C8B-B14F-4D97-AF65-F5344CB8AC3E}">
        <p14:creationId xmlns:p14="http://schemas.microsoft.com/office/powerpoint/2010/main" val="16801651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7238976"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MX" dirty="0"/>
              <a:t>Proyecto 1: </a:t>
            </a:r>
            <a:br>
              <a:rPr lang="es-MX" dirty="0"/>
            </a:br>
            <a:r>
              <a:rPr lang="es-MX" dirty="0"/>
              <a:t>Reconocimiento facial de mascotas</a:t>
            </a:r>
            <a:endParaRPr lang="en-US" dirty="0"/>
          </a:p>
        </p:txBody>
      </p:sp>
    </p:spTree>
    <p:extLst>
      <p:ext uri="{BB962C8B-B14F-4D97-AF65-F5344CB8AC3E}">
        <p14:creationId xmlns:p14="http://schemas.microsoft.com/office/powerpoint/2010/main" val="146915156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3306D9E-F2A1-4F77-A186-177B9E31ECB3}"/>
              </a:ext>
            </a:extLst>
          </p:cNvPr>
          <p:cNvSpPr>
            <a:spLocks noGrp="1"/>
          </p:cNvSpPr>
          <p:nvPr>
            <p:ph type="title"/>
          </p:nvPr>
        </p:nvSpPr>
        <p:spPr/>
        <p:txBody>
          <a:bodyPr/>
          <a:lstStyle/>
          <a:p>
            <a:r>
              <a:rPr lang="es-MX" dirty="0"/>
              <a:t>Proyecto 1: Reconocimiento facial de mascotas</a:t>
            </a:r>
            <a:endParaRPr lang="ru-RU" dirty="0"/>
          </a:p>
        </p:txBody>
      </p:sp>
      <p:pic>
        <p:nvPicPr>
          <p:cNvPr id="11" name="Picture 10" descr="A collage of a dog&#10;&#10;Description automatically generated">
            <a:extLst>
              <a:ext uri="{FF2B5EF4-FFF2-40B4-BE49-F238E27FC236}">
                <a16:creationId xmlns:a16="http://schemas.microsoft.com/office/drawing/2014/main" id="{52DAD206-62FE-42F0-98D4-30EED882E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3" y="1484784"/>
            <a:ext cx="9209555" cy="4702752"/>
          </a:xfrm>
          <a:prstGeom prst="rect">
            <a:avLst/>
          </a:prstGeom>
        </p:spPr>
      </p:pic>
    </p:spTree>
    <p:extLst>
      <p:ext uri="{BB962C8B-B14F-4D97-AF65-F5344CB8AC3E}">
        <p14:creationId xmlns:p14="http://schemas.microsoft.com/office/powerpoint/2010/main" val="38271079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Obtener</a:t>
            </a:r>
            <a:r>
              <a:rPr lang="en-US" dirty="0"/>
              <a:t> </a:t>
            </a:r>
            <a:r>
              <a:rPr lang="en-US" dirty="0" err="1"/>
              <a:t>datos</a:t>
            </a:r>
            <a:endParaRPr lang="en-US" dirty="0"/>
          </a:p>
        </p:txBody>
      </p:sp>
      <p:sp>
        <p:nvSpPr>
          <p:cNvPr id="7" name="TextBox 6">
            <a:extLst>
              <a:ext uri="{FF2B5EF4-FFF2-40B4-BE49-F238E27FC236}">
                <a16:creationId xmlns:a16="http://schemas.microsoft.com/office/drawing/2014/main" id="{E7D986E9-A98F-4D12-AAFD-80EE30C66B6F}"/>
              </a:ext>
            </a:extLst>
          </p:cNvPr>
          <p:cNvSpPr txBox="1"/>
          <p:nvPr/>
        </p:nvSpPr>
        <p:spPr>
          <a:xfrm>
            <a:off x="554002" y="1340768"/>
            <a:ext cx="10870589" cy="830997"/>
          </a:xfrm>
          <a:prstGeom prst="rect">
            <a:avLst/>
          </a:prstGeom>
          <a:noFill/>
        </p:spPr>
        <p:txBody>
          <a:bodyPr wrap="square">
            <a:spAutoFit/>
          </a:bodyPr>
          <a:lstStyle/>
          <a:p>
            <a:r>
              <a:rPr lang="en-US" sz="1600" b="0" dirty="0">
                <a:solidFill>
                  <a:srgbClr val="CD3131"/>
                </a:solidFill>
                <a:effectLst/>
                <a:latin typeface="Fira Code Retina" panose="020B0809050000020004" pitchFamily="49" charset="0"/>
              </a:rPr>
              <a:t>!</a:t>
            </a:r>
            <a:r>
              <a:rPr lang="en-US" sz="1600" b="0" dirty="0" err="1">
                <a:solidFill>
                  <a:srgbClr val="000000"/>
                </a:solidFill>
                <a:effectLst/>
                <a:latin typeface="Fira Code Retina" panose="020B0809050000020004" pitchFamily="49" charset="0"/>
              </a:rPr>
              <a:t>wget</a:t>
            </a:r>
            <a:r>
              <a:rPr lang="en-US" sz="1600" b="0" dirty="0">
                <a:solidFill>
                  <a:srgbClr val="000000"/>
                </a:solidFill>
                <a:effectLst/>
                <a:latin typeface="Fira Code Retina" panose="020B0809050000020004" pitchFamily="49" charset="0"/>
              </a:rPr>
              <a:t> https://mslearntensorflowlp.blob.core.windows.net/data/petfaces.tar.gz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tar </a:t>
            </a:r>
            <a:r>
              <a:rPr lang="en-US" sz="1600" b="0" dirty="0" err="1">
                <a:solidFill>
                  <a:srgbClr val="000000"/>
                </a:solidFill>
                <a:effectLst/>
                <a:latin typeface="Fira Code Retina" panose="020B0809050000020004" pitchFamily="49" charset="0"/>
              </a:rPr>
              <a:t>xfz</a:t>
            </a:r>
            <a:r>
              <a:rPr lang="en-US" sz="1600" b="0" dirty="0">
                <a:solidFill>
                  <a:srgbClr val="000000"/>
                </a:solidFill>
                <a:effectLst/>
                <a:latin typeface="Fira Code Retina" panose="020B0809050000020004" pitchFamily="49" charset="0"/>
              </a:rPr>
              <a:t> petfaces.tar.gz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rm petfaces.tar.gz</a:t>
            </a:r>
          </a:p>
        </p:txBody>
      </p:sp>
      <p:pic>
        <p:nvPicPr>
          <p:cNvPr id="9" name="Picture 8" descr="A collage of a dog&#10;&#10;Description automatically generated">
            <a:extLst>
              <a:ext uri="{FF2B5EF4-FFF2-40B4-BE49-F238E27FC236}">
                <a16:creationId xmlns:a16="http://schemas.microsoft.com/office/drawing/2014/main" id="{218BEF0B-0130-449D-88F5-E042EA54CCAC}"/>
              </a:ext>
            </a:extLst>
          </p:cNvPr>
          <p:cNvPicPr>
            <a:picLocks noChangeAspect="1"/>
          </p:cNvPicPr>
          <p:nvPr/>
        </p:nvPicPr>
        <p:blipFill rotWithShape="1">
          <a:blip r:embed="rId3">
            <a:extLst>
              <a:ext uri="{28A0092B-C50C-407E-A947-70E740481C1C}">
                <a14:useLocalDpi xmlns:a14="http://schemas.microsoft.com/office/drawing/2010/main" val="0"/>
              </a:ext>
            </a:extLst>
          </a:blip>
          <a:srcRect t="32154" b="34159"/>
          <a:stretch/>
        </p:blipFill>
        <p:spPr>
          <a:xfrm>
            <a:off x="1199456" y="2506693"/>
            <a:ext cx="9209555" cy="1584176"/>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4C5F6-EA6B-4178-84E7-4E9166FE3639}"/>
              </a:ext>
            </a:extLst>
          </p:cNvPr>
          <p:cNvSpPr>
            <a:spLocks noGrp="1"/>
          </p:cNvSpPr>
          <p:nvPr>
            <p:ph type="title"/>
          </p:nvPr>
        </p:nvSpPr>
        <p:spPr/>
        <p:txBody>
          <a:bodyPr/>
          <a:lstStyle/>
          <a:p>
            <a:r>
              <a:rPr lang="en-US" dirty="0" err="1"/>
              <a:t>Entrenamiento</a:t>
            </a:r>
            <a:r>
              <a:rPr lang="en-US" dirty="0"/>
              <a:t> de redes </a:t>
            </a:r>
            <a:r>
              <a:rPr lang="en-US" dirty="0" err="1"/>
              <a:t>neuronales</a:t>
            </a:r>
            <a:endParaRPr lang="ru-RU" dirty="0"/>
          </a:p>
        </p:txBody>
      </p:sp>
      <p:sp>
        <p:nvSpPr>
          <p:cNvPr id="3" name="Content Placeholder 2">
            <a:extLst>
              <a:ext uri="{FF2B5EF4-FFF2-40B4-BE49-F238E27FC236}">
                <a16:creationId xmlns:a16="http://schemas.microsoft.com/office/drawing/2014/main" id="{A411E3E7-34EF-4D14-BB78-E12FEF4DD015}"/>
              </a:ext>
            </a:extLst>
          </p:cNvPr>
          <p:cNvSpPr>
            <a:spLocks noGrp="1"/>
          </p:cNvSpPr>
          <p:nvPr>
            <p:ph sz="quarter" idx="10"/>
          </p:nvPr>
        </p:nvSpPr>
        <p:spPr>
          <a:xfrm>
            <a:off x="584200" y="1435100"/>
            <a:ext cx="11018838" cy="1760482"/>
          </a:xfrm>
        </p:spPr>
        <p:txBody>
          <a:bodyPr/>
          <a:lstStyle/>
          <a:p>
            <a:r>
              <a:rPr lang="en-US" dirty="0" err="1"/>
              <a:t>Cargar</a:t>
            </a:r>
            <a:r>
              <a:rPr lang="en-US" dirty="0"/>
              <a:t> </a:t>
            </a:r>
            <a:r>
              <a:rPr lang="en-US" dirty="0" err="1"/>
              <a:t>datos</a:t>
            </a:r>
            <a:r>
              <a:rPr lang="en-US" dirty="0"/>
              <a:t> </a:t>
            </a:r>
            <a:r>
              <a:rPr lang="en-US" dirty="0" err="1"/>
              <a:t>en</a:t>
            </a:r>
            <a:r>
              <a:rPr lang="en-US" dirty="0"/>
              <a:t> </a:t>
            </a:r>
            <a:r>
              <a:rPr lang="en-US" dirty="0" err="1"/>
              <a:t>tensores</a:t>
            </a:r>
            <a:endParaRPr lang="en-US" dirty="0"/>
          </a:p>
          <a:p>
            <a:pPr marL="457200" indent="-457200">
              <a:buFont typeface="Arial" panose="020B0604020202020204" pitchFamily="34" charset="0"/>
              <a:buChar char="•"/>
            </a:pPr>
            <a:r>
              <a:rPr lang="es-MX" sz="2400" dirty="0"/>
              <a:t>Redimensionar imágenes</a:t>
            </a:r>
          </a:p>
          <a:p>
            <a:pPr marL="457200" indent="-457200">
              <a:buFont typeface="Arial" panose="020B0604020202020204" pitchFamily="34" charset="0"/>
              <a:buChar char="•"/>
            </a:pPr>
            <a:r>
              <a:rPr lang="es-MX" sz="2400" dirty="0"/>
              <a:t>Normalizar imágenes</a:t>
            </a:r>
          </a:p>
          <a:p>
            <a:pPr marL="457200" indent="-457200">
              <a:buFont typeface="Arial" panose="020B0604020202020204" pitchFamily="34" charset="0"/>
              <a:buChar char="•"/>
            </a:pPr>
            <a:r>
              <a:rPr lang="es-MX" sz="2400" dirty="0"/>
              <a:t>Dividir en lotes</a:t>
            </a:r>
            <a:endParaRPr lang="ru-RU" sz="2400" dirty="0"/>
          </a:p>
        </p:txBody>
      </p:sp>
      <p:sp>
        <p:nvSpPr>
          <p:cNvPr id="5" name="TextBox 4">
            <a:extLst>
              <a:ext uri="{FF2B5EF4-FFF2-40B4-BE49-F238E27FC236}">
                <a16:creationId xmlns:a16="http://schemas.microsoft.com/office/drawing/2014/main" id="{7DC9FAD5-577D-460A-B405-9C62433D2F9D}"/>
              </a:ext>
            </a:extLst>
          </p:cNvPr>
          <p:cNvSpPr txBox="1"/>
          <p:nvPr/>
        </p:nvSpPr>
        <p:spPr>
          <a:xfrm>
            <a:off x="6023992" y="1988840"/>
            <a:ext cx="5112568" cy="923330"/>
          </a:xfrm>
          <a:prstGeom prst="rect">
            <a:avLst/>
          </a:prstGeom>
          <a:noFill/>
        </p:spPr>
        <p:txBody>
          <a:bodyPr wrap="square">
            <a:spAutoFit/>
          </a:bodyPr>
          <a:lstStyle/>
          <a:p>
            <a:r>
              <a:rPr lang="en-US" b="0" dirty="0">
                <a:solidFill>
                  <a:srgbClr val="800000"/>
                </a:solidFill>
                <a:effectLst/>
                <a:latin typeface="Fira Code Retina" panose="020B0809050000020004" pitchFamily="49" charset="0"/>
              </a:rPr>
              <a:t>- </a:t>
            </a:r>
            <a:r>
              <a:rPr lang="en-US" b="0" dirty="0" err="1">
                <a:solidFill>
                  <a:srgbClr val="800000"/>
                </a:solidFill>
                <a:effectLst/>
                <a:latin typeface="Fira Code Retina" panose="020B0809050000020004" pitchFamily="49" charset="0"/>
              </a:rPr>
              <a:t>torchvision.datasets.ImageFolder</a:t>
            </a:r>
            <a:endParaRPr lang="en-US" b="0" dirty="0">
              <a:solidFill>
                <a:srgbClr val="800000"/>
              </a:solidFill>
              <a:effectLst/>
              <a:latin typeface="Fira Code Retina" panose="020B0809050000020004" pitchFamily="49" charset="0"/>
            </a:endParaRPr>
          </a:p>
          <a:p>
            <a:r>
              <a:rPr lang="en-US" dirty="0">
                <a:solidFill>
                  <a:srgbClr val="800000"/>
                </a:solidFill>
                <a:latin typeface="Fira Code Retina" panose="020B0809050000020004" pitchFamily="49" charset="0"/>
              </a:rPr>
              <a:t>- </a:t>
            </a:r>
            <a:r>
              <a:rPr lang="en-US" b="0" dirty="0" err="1">
                <a:solidFill>
                  <a:srgbClr val="800000"/>
                </a:solidFill>
                <a:effectLst/>
                <a:latin typeface="Fira Code Retina" panose="020B0809050000020004" pitchFamily="49" charset="0"/>
              </a:rPr>
              <a:t>tf.keras.preprocessing</a:t>
            </a:r>
            <a:r>
              <a:rPr lang="en-US" b="0" dirty="0">
                <a:solidFill>
                  <a:srgbClr val="800000"/>
                </a:solidFill>
                <a:effectLst/>
                <a:latin typeface="Fira Code Retina" panose="020B0809050000020004" pitchFamily="49" charset="0"/>
              </a:rPr>
              <a:t>.</a:t>
            </a:r>
          </a:p>
          <a:p>
            <a:r>
              <a:rPr lang="en-US" dirty="0">
                <a:solidFill>
                  <a:srgbClr val="800000"/>
                </a:solidFill>
                <a:latin typeface="Fira Code Retina" panose="020B0809050000020004" pitchFamily="49" charset="0"/>
              </a:rPr>
              <a:t>  </a:t>
            </a:r>
            <a:r>
              <a:rPr lang="en-US" b="0" dirty="0" err="1">
                <a:solidFill>
                  <a:srgbClr val="800000"/>
                </a:solidFill>
                <a:effectLst/>
                <a:latin typeface="Fira Code Retina" panose="020B0809050000020004" pitchFamily="49" charset="0"/>
              </a:rPr>
              <a:t>image_dataset_from_directory</a:t>
            </a:r>
            <a:endParaRPr lang="en-US" b="0" dirty="0">
              <a:solidFill>
                <a:srgbClr val="000000"/>
              </a:solidFill>
              <a:effectLst/>
              <a:latin typeface="Fira Code Retina" panose="020B0809050000020004" pitchFamily="49" charset="0"/>
            </a:endParaRPr>
          </a:p>
        </p:txBody>
      </p:sp>
      <p:sp>
        <p:nvSpPr>
          <p:cNvPr id="6" name="Content Placeholder 2">
            <a:extLst>
              <a:ext uri="{FF2B5EF4-FFF2-40B4-BE49-F238E27FC236}">
                <a16:creationId xmlns:a16="http://schemas.microsoft.com/office/drawing/2014/main" id="{5710451D-AEDB-4866-8C0D-C483E1397D32}"/>
              </a:ext>
            </a:extLst>
          </p:cNvPr>
          <p:cNvSpPr txBox="1">
            <a:spLocks/>
          </p:cNvSpPr>
          <p:nvPr/>
        </p:nvSpPr>
        <p:spPr>
          <a:xfrm>
            <a:off x="584200" y="3651370"/>
            <a:ext cx="5295776" cy="293003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MX" dirty="0"/>
              <a:t>Ejecutar el bucle de entrenamiento</a:t>
            </a:r>
            <a:endParaRPr lang="en-US" dirty="0"/>
          </a:p>
          <a:p>
            <a:pPr marL="457200" indent="-457200">
              <a:buFont typeface="Arial" panose="020B0604020202020204" pitchFamily="34" charset="0"/>
              <a:buChar char="•"/>
            </a:pPr>
            <a:r>
              <a:rPr lang="es-MX" sz="2400" dirty="0"/>
              <a:t>Entrenar la red neuronal durante una época</a:t>
            </a:r>
          </a:p>
          <a:p>
            <a:pPr marL="457200" indent="-457200">
              <a:buFont typeface="Arial" panose="020B0604020202020204" pitchFamily="34" charset="0"/>
              <a:buChar char="•"/>
            </a:pPr>
            <a:r>
              <a:rPr lang="es-MX" sz="2400" dirty="0"/>
              <a:t>Evaluar en un conjunto de datos de prueba</a:t>
            </a:r>
          </a:p>
          <a:p>
            <a:pPr marL="457200" indent="-457200">
              <a:buFont typeface="Arial" panose="020B0604020202020204" pitchFamily="34" charset="0"/>
              <a:buChar char="•"/>
            </a:pPr>
            <a:r>
              <a:rPr lang="es-MX" sz="2400" dirty="0"/>
              <a:t>Entrenar durante varias épocas</a:t>
            </a:r>
            <a:endParaRPr lang="ru-RU" sz="2400" dirty="0"/>
          </a:p>
        </p:txBody>
      </p:sp>
      <p:sp>
        <p:nvSpPr>
          <p:cNvPr id="7" name="Content Placeholder 2">
            <a:extLst>
              <a:ext uri="{FF2B5EF4-FFF2-40B4-BE49-F238E27FC236}">
                <a16:creationId xmlns:a16="http://schemas.microsoft.com/office/drawing/2014/main" id="{1EABFDF1-5CC1-42C2-9C7C-BC40622BC72C}"/>
              </a:ext>
            </a:extLst>
          </p:cNvPr>
          <p:cNvSpPr txBox="1">
            <a:spLocks/>
          </p:cNvSpPr>
          <p:nvPr/>
        </p:nvSpPr>
        <p:spPr>
          <a:xfrm>
            <a:off x="6093619" y="4005064"/>
            <a:ext cx="5295776" cy="11818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s-MX" sz="2400" dirty="0"/>
              <a:t>Siéntete libre de usar el código de entrenamiento del módulo </a:t>
            </a:r>
            <a:r>
              <a:rPr lang="es-MX" sz="2400" dirty="0" err="1"/>
              <a:t>Learn</a:t>
            </a:r>
            <a:endParaRPr lang="en-US" sz="2400" dirty="0"/>
          </a:p>
          <a:p>
            <a:pPr marL="457200" indent="-457200">
              <a:buFont typeface="Arial" panose="020B0604020202020204" pitchFamily="34" charset="0"/>
              <a:buChar char="•"/>
            </a:pPr>
            <a:r>
              <a:rPr lang="en-US" sz="2400" dirty="0" err="1"/>
              <a:t>Keras</a:t>
            </a:r>
            <a:r>
              <a:rPr lang="en-US" sz="2400" dirty="0"/>
              <a:t>: </a:t>
            </a:r>
            <a:r>
              <a:rPr lang="en-US" sz="1600" b="0" dirty="0" err="1">
                <a:solidFill>
                  <a:srgbClr val="800000"/>
                </a:solidFill>
                <a:effectLst/>
                <a:latin typeface="Fira Code Retina" panose="020B0809050000020004" pitchFamily="49" charset="0"/>
              </a:rPr>
              <a:t>model.compile+model.fit</a:t>
            </a:r>
            <a:endParaRPr lang="en-US" sz="2400" dirty="0"/>
          </a:p>
        </p:txBody>
      </p:sp>
    </p:spTree>
    <p:extLst>
      <p:ext uri="{BB962C8B-B14F-4D97-AF65-F5344CB8AC3E}">
        <p14:creationId xmlns:p14="http://schemas.microsoft.com/office/powerpoint/2010/main" val="1636858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53055-3243-4221-BF5F-65482EBD80CD}"/>
              </a:ext>
            </a:extLst>
          </p:cNvPr>
          <p:cNvSpPr>
            <a:spLocks noGrp="1"/>
          </p:cNvSpPr>
          <p:nvPr>
            <p:ph type="title"/>
          </p:nvPr>
        </p:nvSpPr>
        <p:spPr/>
        <p:txBody>
          <a:bodyPr/>
          <a:lstStyle/>
          <a:p>
            <a:r>
              <a:rPr lang="en-US" dirty="0" err="1"/>
              <a:t>Sobreajuste</a:t>
            </a:r>
            <a:endParaRPr lang="ru-RU" dirty="0"/>
          </a:p>
        </p:txBody>
      </p:sp>
      <p:pic>
        <p:nvPicPr>
          <p:cNvPr id="5" name="Content Placeholder 4" descr="Chart, line chart&#10;&#10;Description automatically generated">
            <a:extLst>
              <a:ext uri="{FF2B5EF4-FFF2-40B4-BE49-F238E27FC236}">
                <a16:creationId xmlns:a16="http://schemas.microsoft.com/office/drawing/2014/main" id="{6D557C3B-6304-4F4F-B267-B1EECFEABE4D}"/>
              </a:ext>
            </a:extLst>
          </p:cNvPr>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335360" y="1628800"/>
            <a:ext cx="6768752" cy="4594335"/>
          </a:xfrm>
        </p:spPr>
      </p:pic>
      <p:sp>
        <p:nvSpPr>
          <p:cNvPr id="3" name="TextBox 2">
            <a:extLst>
              <a:ext uri="{FF2B5EF4-FFF2-40B4-BE49-F238E27FC236}">
                <a16:creationId xmlns:a16="http://schemas.microsoft.com/office/drawing/2014/main" id="{C9D54F9A-29BC-4C98-84D2-A2469A066E08}"/>
              </a:ext>
            </a:extLst>
          </p:cNvPr>
          <p:cNvSpPr txBox="1"/>
          <p:nvPr/>
        </p:nvSpPr>
        <p:spPr>
          <a:xfrm>
            <a:off x="7880463" y="2780928"/>
            <a:ext cx="3282951" cy="1477328"/>
          </a:xfrm>
          <a:prstGeom prst="rect">
            <a:avLst/>
          </a:prstGeom>
          <a:noFill/>
        </p:spPr>
        <p:txBody>
          <a:bodyPr wrap="none" lIns="0" tIns="0" rIns="0" bIns="0" rtlCol="0">
            <a:spAutoFit/>
          </a:bodyPr>
          <a:lstStyle/>
          <a:p>
            <a:pPr algn="ctr"/>
            <a:r>
              <a:rPr lang="ru-RU" sz="3200" b="1" dirty="0"/>
              <a:t>50% </a:t>
            </a:r>
            <a:r>
              <a:rPr lang="en-US" sz="3200" b="1" dirty="0"/>
              <a:t>de </a:t>
            </a:r>
            <a:r>
              <a:rPr lang="en-US" sz="3200" b="1" dirty="0" err="1"/>
              <a:t>precisión</a:t>
            </a:r>
            <a:endParaRPr lang="en-US" sz="3200" b="1" dirty="0"/>
          </a:p>
          <a:p>
            <a:pPr algn="ctr"/>
            <a:endParaRPr lang="en-US" sz="3200" b="1" dirty="0"/>
          </a:p>
          <a:p>
            <a:pPr algn="ctr"/>
            <a:r>
              <a:rPr lang="en-US" sz="3200" b="1" dirty="0"/>
              <a:t>¿Es bueno?</a:t>
            </a:r>
            <a:endParaRPr lang="ru-RU" sz="3200" b="1" dirty="0" err="1"/>
          </a:p>
        </p:txBody>
      </p:sp>
    </p:spTree>
    <p:extLst>
      <p:ext uri="{BB962C8B-B14F-4D97-AF65-F5344CB8AC3E}">
        <p14:creationId xmlns:p14="http://schemas.microsoft.com/office/powerpoint/2010/main" val="17007840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peaker2Info"/>
          <p:cNvSpPr>
            <a:spLocks noGrp="1"/>
          </p:cNvSpPr>
          <p:nvPr>
            <p:ph type="body" sz="quarter" idx="16" hasCustomPrompt="1"/>
          </p:nvPr>
        </p:nvSpPr>
        <p:spPr>
          <a:xfrm>
            <a:off x="8469312" y="5758913"/>
            <a:ext cx="3646487" cy="276999"/>
          </a:xfrm>
        </p:spPr>
        <p:txBody>
          <a:bodyPr/>
          <a:lstStyle>
            <a:lvl1pPr marL="0" indent="0">
              <a:buNone/>
              <a:defRPr sz="1800"/>
            </a:lvl1pPr>
          </a:lstStyle>
          <a:p>
            <a:r>
              <a:rPr lang="en-US" sz="1800" dirty="0" err="1">
                <a:solidFill>
                  <a:schemeClr val="bg1"/>
                </a:solidFill>
              </a:rPr>
              <a:t>Título</a:t>
            </a:r>
            <a:endParaRPr lang="en-US" sz="1800" dirty="0">
              <a:solidFill>
                <a:schemeClr val="bg1"/>
              </a:solidFill>
            </a:endParaRPr>
          </a:p>
        </p:txBody>
      </p:sp>
      <p:sp>
        <p:nvSpPr>
          <p:cNvPr id="3" name="Speaker2Name"/>
          <p:cNvSpPr>
            <a:spLocks noGrp="1"/>
          </p:cNvSpPr>
          <p:nvPr>
            <p:ph type="body" sz="quarter" idx="14" hasCustomPrompt="1"/>
          </p:nvPr>
        </p:nvSpPr>
        <p:spPr/>
        <p:txBody>
          <a:bodyPr/>
          <a:lstStyle>
            <a:lvl1pPr marL="0" indent="0">
              <a:buNone/>
              <a:defRPr b="1">
                <a:solidFill>
                  <a:schemeClr val="bg1"/>
                </a:solidFill>
              </a:defRPr>
            </a:lvl1pPr>
          </a:lstStyle>
          <a:p>
            <a:pPr lvl="0"/>
            <a:r>
              <a:rPr lang="en-US" dirty="0" err="1"/>
              <a:t>Nombre</a:t>
            </a:r>
            <a:r>
              <a:rPr lang="en-US" dirty="0"/>
              <a:t> del ponente</a:t>
            </a:r>
          </a:p>
        </p:txBody>
      </p:sp>
      <p:sp>
        <p:nvSpPr>
          <p:cNvPr id="4" name="Title"/>
          <p:cNvSpPr>
            <a:spLocks noGrp="1"/>
          </p:cNvSpPr>
          <p:nvPr>
            <p:ph type="title" hasCustomPrompt="1"/>
          </p:nvPr>
        </p:nvSpPr>
        <p:spPr>
          <a:xfrm>
            <a:off x="584200" y="2425780"/>
            <a:ext cx="6816725" cy="1107996"/>
          </a:xfrm>
        </p:spPr>
        <p:txBody>
          <a:bodyPr wrap="square" lIns="0" tIns="0" rIns="0" bIns="0" anchor="b" anchorCtr="0">
            <a:spAutoFit/>
          </a:bodyPr>
          <a:lstStyle>
            <a:lvl1pPr>
              <a:defRPr sz="3600" spc="-50" baseline="0">
                <a:solidFill>
                  <a:srgbClr val="0078D4"/>
                </a:solidFill>
                <a:latin typeface="+mj-lt"/>
                <a:cs typeface="Segoe UI" pitchFamily="34" charset="0"/>
              </a:defRPr>
            </a:lvl1pPr>
          </a:lstStyle>
          <a:p>
            <a:r>
              <a:rPr lang="en-US" dirty="0" err="1"/>
              <a:t>Introducción</a:t>
            </a:r>
            <a:r>
              <a:rPr lang="en-US" dirty="0"/>
              <a:t> a Deep Learning para Computer Vision</a:t>
            </a:r>
          </a:p>
        </p:txBody>
      </p:sp>
      <p:sp>
        <p:nvSpPr>
          <p:cNvPr id="5" name="Subtitle"/>
          <p:cNvSpPr>
            <a:spLocks noGrp="1"/>
          </p:cNvSpPr>
          <p:nvPr>
            <p:ph type="body" sz="quarter" idx="12" hasCustomPrompt="1"/>
          </p:nvPr>
        </p:nvSpPr>
        <p:spPr/>
        <p:txBody>
          <a:bodyPr wrap="square" lIns="0" tIns="0" rIns="0" bIns="0">
            <a:spAutoFit/>
          </a:bodyPr>
          <a:lstStyle>
            <a:lvl1pPr marL="0" indent="0">
              <a:spcBef>
                <a:spcPct val="0"/>
              </a:spcBef>
              <a:buNone/>
              <a:defRPr sz="2200" spc="0" baseline="0">
                <a:solidFill>
                  <a:schemeClr val="tx1"/>
                </a:solidFill>
                <a:latin typeface="+mn-lt"/>
                <a:cs typeface="Segoe UI" pitchFamily="34" charset="0"/>
              </a:defRPr>
            </a:lvl1pPr>
          </a:lstStyle>
          <a:p>
            <a:r>
              <a:rPr lang="en-US" dirty="0">
                <a:hlinkClick r:id="rId3"/>
              </a:rPr>
              <a:t>http://aka.ms/cvworkshop</a:t>
            </a:r>
            <a:r>
              <a:rPr lang="en-US" dirty="0"/>
              <a:t> </a:t>
            </a:r>
            <a:endParaRPr dirty="0"/>
          </a:p>
        </p:txBody>
      </p:sp>
      <p:sp>
        <p:nvSpPr>
          <p:cNvPr id="6" name="Speaker1Name"/>
          <p:cNvSpPr>
            <a:spLocks noGrp="1"/>
          </p:cNvSpPr>
          <p:nvPr>
            <p:ph type="body" sz="quarter" idx="13" hasCustomPrompt="1"/>
          </p:nvPr>
        </p:nvSpPr>
        <p:spPr/>
        <p:txBody>
          <a:bodyPr/>
          <a:lstStyle>
            <a:lvl1pPr marL="0" indent="0">
              <a:buNone/>
              <a:defRPr b="1">
                <a:solidFill>
                  <a:schemeClr val="bg1"/>
                </a:solidFill>
              </a:defRPr>
            </a:lvl1pPr>
          </a:lstStyle>
          <a:p>
            <a:pPr lvl="0"/>
            <a:r>
              <a:rPr lang="en-US" dirty="0" err="1"/>
              <a:t>Nombre</a:t>
            </a:r>
            <a:r>
              <a:rPr lang="en-US" dirty="0"/>
              <a:t> del ponente</a:t>
            </a:r>
          </a:p>
        </p:txBody>
      </p:sp>
      <p:sp>
        <p:nvSpPr>
          <p:cNvPr id="7" name="Text Placeholder 15"/>
          <p:cNvSpPr>
            <a:spLocks noGrp="1"/>
          </p:cNvSpPr>
          <p:nvPr>
            <p:ph type="body" sz="quarter" idx="15" hasCustomPrompt="1"/>
          </p:nvPr>
        </p:nvSpPr>
        <p:spPr>
          <a:xfrm>
            <a:off x="8469313" y="4038600"/>
            <a:ext cx="3646487" cy="276999"/>
          </a:xfrm>
        </p:spPr>
        <p:txBody>
          <a:bodyPr/>
          <a:lstStyle>
            <a:lvl1pPr marL="0" indent="0">
              <a:buNone/>
              <a:defRPr sz="1800"/>
            </a:lvl1pPr>
          </a:lstStyle>
          <a:p>
            <a:r>
              <a:rPr lang="en-US" sz="1800" dirty="0" err="1">
                <a:solidFill>
                  <a:schemeClr val="bg1"/>
                </a:solidFill>
              </a:rPr>
              <a:t>Título</a:t>
            </a:r>
            <a:endParaRPr lang="en-US" sz="1800" dirty="0">
              <a:solidFill>
                <a:schemeClr val="bg1"/>
              </a:solidFill>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A713-AD91-4AE9-894E-EB033CDAFDD0}"/>
              </a:ext>
            </a:extLst>
          </p:cNvPr>
          <p:cNvSpPr>
            <a:spLocks noGrp="1"/>
          </p:cNvSpPr>
          <p:nvPr>
            <p:ph type="title"/>
          </p:nvPr>
        </p:nvSpPr>
        <p:spPr/>
        <p:txBody>
          <a:bodyPr/>
          <a:lstStyle/>
          <a:p>
            <a:r>
              <a:rPr lang="en-US" dirty="0"/>
              <a:t>[</a:t>
            </a:r>
            <a:r>
              <a:rPr lang="en-US" dirty="0" err="1"/>
              <a:t>Opcional</a:t>
            </a:r>
            <a:r>
              <a:rPr lang="en-US" dirty="0"/>
              <a:t>] </a:t>
            </a:r>
            <a:r>
              <a:rPr lang="en-US" dirty="0" err="1"/>
              <a:t>Precisión</a:t>
            </a:r>
            <a:r>
              <a:rPr lang="en-US" dirty="0"/>
              <a:t> Top-k</a:t>
            </a:r>
            <a:endParaRPr lang="ru-RU" dirty="0"/>
          </a:p>
        </p:txBody>
      </p:sp>
      <p:pic>
        <p:nvPicPr>
          <p:cNvPr id="5" name="Picture 4">
            <a:extLst>
              <a:ext uri="{FF2B5EF4-FFF2-40B4-BE49-F238E27FC236}">
                <a16:creationId xmlns:a16="http://schemas.microsoft.com/office/drawing/2014/main" id="{BDAD5681-C31E-42FC-9874-619FD2A68E72}"/>
              </a:ext>
            </a:extLst>
          </p:cNvPr>
          <p:cNvPicPr>
            <a:picLocks noChangeAspect="1"/>
          </p:cNvPicPr>
          <p:nvPr/>
        </p:nvPicPr>
        <p:blipFill>
          <a:blip r:embed="rId2"/>
          <a:stretch>
            <a:fillRect/>
          </a:stretch>
        </p:blipFill>
        <p:spPr>
          <a:xfrm>
            <a:off x="839416" y="1988774"/>
            <a:ext cx="1886316" cy="2160306"/>
          </a:xfrm>
          <a:prstGeom prst="rect">
            <a:avLst/>
          </a:prstGeom>
        </p:spPr>
      </p:pic>
      <p:sp>
        <p:nvSpPr>
          <p:cNvPr id="6" name="Arrow: Down 5">
            <a:extLst>
              <a:ext uri="{FF2B5EF4-FFF2-40B4-BE49-F238E27FC236}">
                <a16:creationId xmlns:a16="http://schemas.microsoft.com/office/drawing/2014/main" id="{A42ED133-B10E-4044-86D5-06C48C1FFD5F}"/>
              </a:ext>
            </a:extLst>
          </p:cNvPr>
          <p:cNvSpPr/>
          <p:nvPr/>
        </p:nvSpPr>
        <p:spPr bwMode="auto">
          <a:xfrm rot="16200000">
            <a:off x="3656191" y="2683949"/>
            <a:ext cx="648072" cy="553998"/>
          </a:xfrm>
          <a:prstGeom prst="down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F6D65BB-CA45-47E0-A23F-70284401BFE6}"/>
              </a:ext>
            </a:extLst>
          </p:cNvPr>
          <p:cNvSpPr txBox="1"/>
          <p:nvPr/>
        </p:nvSpPr>
        <p:spPr>
          <a:xfrm>
            <a:off x="5324891" y="2276872"/>
            <a:ext cx="1542217" cy="1231106"/>
          </a:xfrm>
          <a:prstGeom prst="rect">
            <a:avLst/>
          </a:prstGeom>
          <a:noFill/>
        </p:spPr>
        <p:txBody>
          <a:bodyPr wrap="none" lIns="0" tIns="0" rIns="0" bIns="0" rtlCol="0">
            <a:spAutoFit/>
          </a:bodyPr>
          <a:lstStyle/>
          <a:p>
            <a:pPr algn="l"/>
            <a:r>
              <a:rPr lang="en-US" sz="2000" dirty="0" err="1"/>
              <a:t>cat_Egyptian</a:t>
            </a:r>
            <a:endParaRPr lang="en-US" sz="2000" dirty="0"/>
          </a:p>
          <a:p>
            <a:pPr algn="l"/>
            <a:r>
              <a:rPr lang="en-US" sz="2000" dirty="0" err="1"/>
              <a:t>cat_Maine</a:t>
            </a:r>
            <a:endParaRPr lang="en-US" sz="2000" dirty="0"/>
          </a:p>
          <a:p>
            <a:pPr algn="l"/>
            <a:r>
              <a:rPr lang="en-US" sz="2000" dirty="0" err="1"/>
              <a:t>cat_Siamese</a:t>
            </a:r>
            <a:endParaRPr lang="en-US" sz="2000" dirty="0"/>
          </a:p>
          <a:p>
            <a:pPr algn="l"/>
            <a:r>
              <a:rPr lang="en-US" sz="2000" dirty="0" err="1"/>
              <a:t>dog_Pekinese</a:t>
            </a:r>
            <a:endParaRPr lang="ru-RU" sz="2000" dirty="0" err="1"/>
          </a:p>
        </p:txBody>
      </p:sp>
    </p:spTree>
    <p:extLst>
      <p:ext uri="{BB962C8B-B14F-4D97-AF65-F5344CB8AC3E}">
        <p14:creationId xmlns:p14="http://schemas.microsoft.com/office/powerpoint/2010/main" val="39710247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Comprobación</a:t>
            </a:r>
            <a:r>
              <a:rPr lang="en-US" dirty="0"/>
              <a:t> de </a:t>
            </a:r>
            <a:r>
              <a:rPr lang="en-US" dirty="0" err="1"/>
              <a:t>conocimientos</a:t>
            </a:r>
            <a:endParaRPr lang="en-US" dirty="0"/>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es una capa de convolución?</a:t>
            </a:r>
            <a:endParaRPr dirty="0"/>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Una función de activación especial para imágenes</a:t>
            </a:r>
          </a:p>
          <a:p>
            <a:pPr lvl="1" indent="-457200">
              <a:spcAft>
                <a:spcPct val="15000"/>
              </a:spcAft>
              <a:buAutoNum type="alphaUcPeriod"/>
            </a:pPr>
            <a:r>
              <a:rPr lang="es-MX" sz="2500" dirty="0">
                <a:solidFill>
                  <a:srgbClr val="000000"/>
                </a:solidFill>
              </a:rPr>
              <a:t>Una capa de preprocesamiento de imágenes que normaliza y prepara la imagen antes de la capa densa</a:t>
            </a:r>
          </a:p>
          <a:p>
            <a:pPr lvl="1" indent="-457200">
              <a:spcAft>
                <a:spcPct val="15000"/>
              </a:spcAft>
              <a:buAutoNum type="alphaUcPeriod"/>
            </a:pPr>
            <a:r>
              <a:rPr lang="es-MX" sz="2500" dirty="0">
                <a:solidFill>
                  <a:srgbClr val="000000"/>
                </a:solidFill>
              </a:rPr>
              <a:t>Una capa que ejecuta pequeñas ventanas a través de la imagen para extraer patrones</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42672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es una capa de convolución?</a:t>
            </a:r>
          </a:p>
        </p:txBody>
      </p:sp>
      <p:sp>
        <p:nvSpPr>
          <p:cNvPr id="4" name="New shape"/>
          <p:cNvSpPr/>
          <p:nvPr/>
        </p:nvSpPr>
        <p:spPr>
          <a:xfrm>
            <a:off x="586581" y="2361438"/>
            <a:ext cx="11018838" cy="39969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Una función de activación especial para imágenes</a:t>
            </a:r>
          </a:p>
          <a:p>
            <a:pPr lvl="1" indent="-457200">
              <a:spcAft>
                <a:spcPct val="15000"/>
              </a:spcAft>
              <a:buAutoNum type="alphaUcPeriod"/>
            </a:pPr>
            <a:r>
              <a:rPr lang="es-MX" sz="2500" dirty="0">
                <a:solidFill>
                  <a:srgbClr val="000000"/>
                </a:solidFill>
              </a:rPr>
              <a:t>Una capa de preprocesamiento de imágenes que normaliza y prepara la imagen antes de la capa densa</a:t>
            </a:r>
          </a:p>
          <a:p>
            <a:pPr lvl="1" indent="-457200">
              <a:spcAft>
                <a:spcPct val="15000"/>
              </a:spcAft>
              <a:buAutoNum type="alphaUcPeriod"/>
            </a:pPr>
            <a:r>
              <a:rPr lang="es-MX" sz="2500" b="1" dirty="0">
                <a:solidFill>
                  <a:srgbClr val="000000"/>
                </a:solidFill>
                <a:highlight>
                  <a:srgbClr val="F0F788"/>
                </a:highlight>
              </a:rPr>
              <a:t>Una capa que ejecuta pequeñas ventanas a través de la imagen para extraer patrones</a:t>
            </a:r>
          </a:p>
          <a:p>
            <a:pPr lvl="1" indent="-457200">
              <a:spcAft>
                <a:spcPct val="15000"/>
              </a:spcAft>
              <a:buAutoNum type="alphaUcPeriod"/>
            </a:pPr>
            <a:endParaRPr lang="en-US" sz="2500" b="1" dirty="0">
              <a:solidFill>
                <a:srgbClr val="000000"/>
              </a:solidFill>
              <a:highlight>
                <a:srgbClr val="F0F788"/>
              </a:highlight>
            </a:endParaRPr>
          </a:p>
        </p:txBody>
      </p:sp>
    </p:spTree>
    <p:extLst>
      <p:ext uri="{BB962C8B-B14F-4D97-AF65-F5344CB8AC3E}">
        <p14:creationId xmlns:p14="http://schemas.microsoft.com/office/powerpoint/2010/main" val="2225916628"/>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2</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¿Cómo se correlacionan el número de parámetros de una capa convolucional y una capa densa?</a:t>
            </a:r>
            <a:endParaRPr dirty="0"/>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Una capa convolucional contiene más parámetros</a:t>
            </a:r>
          </a:p>
          <a:p>
            <a:pPr lvl="1" indent="-457200">
              <a:spcAft>
                <a:spcPct val="15000"/>
              </a:spcAft>
              <a:buAutoNum type="alphaUcPeriod"/>
            </a:pPr>
            <a:r>
              <a:rPr lang="es-MX" sz="2500" dirty="0">
                <a:solidFill>
                  <a:srgbClr val="000000"/>
                </a:solidFill>
              </a:rPr>
              <a:t>Una capa convolucional contiene menos parámetros</a:t>
            </a:r>
            <a:endParaRPr sz="2500" dirty="0">
              <a:solidFill>
                <a:srgbClr val="000000"/>
              </a:solidFill>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2</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¿Cómo se correlacionan el número de parámetros de una capa convolucional y una capa densa?</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Una capa convolucional contiene más parámetros</a:t>
            </a:r>
          </a:p>
          <a:p>
            <a:pPr lvl="1" indent="-457200">
              <a:spcAft>
                <a:spcPct val="15000"/>
              </a:spcAft>
              <a:buAutoNum type="alphaUcPeriod"/>
            </a:pPr>
            <a:r>
              <a:rPr lang="es-MX" sz="2500" b="1" dirty="0">
                <a:solidFill>
                  <a:srgbClr val="000000"/>
                </a:solidFill>
                <a:highlight>
                  <a:srgbClr val="F0F788"/>
                </a:highlight>
              </a:rPr>
              <a:t>Una capa convolucional contiene menos parámetros</a:t>
            </a:r>
          </a:p>
          <a:p>
            <a:pPr lvl="1" indent="-457200">
              <a:spcAft>
                <a:spcPct val="15000"/>
              </a:spcAft>
              <a:buAutoNum type="alphaUcPeriod"/>
            </a:pPr>
            <a:endParaRPr lang="es-MX" sz="2500" b="1" dirty="0">
              <a:solidFill>
                <a:srgbClr val="000000"/>
              </a:solidFill>
              <a:highlight>
                <a:srgbClr val="F0F788"/>
              </a:highlight>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3</a:t>
            </a:r>
          </a:p>
        </p:txBody>
      </p:sp>
      <p:sp>
        <p:nvSpPr>
          <p:cNvPr id="3" name="Subtitle"/>
          <p:cNvSpPr>
            <a:spLocks noGrp="1"/>
          </p:cNvSpPr>
          <p:nvPr>
            <p:ph sz="quarter" idx="10"/>
          </p:nvPr>
        </p:nvSpPr>
        <p:spPr>
          <a:xfrm>
            <a:off x="584200" y="1435100"/>
            <a:ext cx="11018520"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Si el tamaño de una imagen en color de entrada es 200x200, ¿cuál sería el tamaño del tensor tras aplicar una capa convolucional 5x5 con 16 filtros?</a:t>
            </a:r>
            <a:endParaRPr dirty="0"/>
          </a:p>
        </p:txBody>
      </p:sp>
      <p:sp>
        <p:nvSpPr>
          <p:cNvPr id="4" name="New shape"/>
          <p:cNvSpPr/>
          <p:nvPr/>
        </p:nvSpPr>
        <p:spPr>
          <a:xfrm>
            <a:off x="584200" y="3128332"/>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a:solidFill>
                  <a:srgbClr val="000000"/>
                </a:solidFill>
              </a:rPr>
              <a:t>16x196x196</a:t>
            </a:r>
            <a:r>
              <a:rPr lang="en-US" sz="2500" dirty="0">
                <a:solidFill>
                  <a:srgbClr val="000000"/>
                </a:solidFill>
              </a:rPr>
              <a:t> (PT) o 196x196x16 (TF)</a:t>
            </a:r>
            <a:endParaRPr sz="2500" dirty="0">
              <a:solidFill>
                <a:srgbClr val="000000"/>
              </a:solidFill>
            </a:endParaRPr>
          </a:p>
          <a:p>
            <a:pPr lvl="1" indent="-457200">
              <a:spcAft>
                <a:spcPct val="15000"/>
              </a:spcAft>
              <a:buAutoNum type="alphaUcPeriod"/>
            </a:pPr>
            <a:r>
              <a:rPr sz="2500" dirty="0">
                <a:solidFill>
                  <a:srgbClr val="000000"/>
                </a:solidFill>
              </a:rPr>
              <a:t>3x196x196</a:t>
            </a:r>
            <a:r>
              <a:rPr lang="en-US" sz="2500" dirty="0">
                <a:solidFill>
                  <a:srgbClr val="000000"/>
                </a:solidFill>
              </a:rPr>
              <a:t> (PT) o 196x196x3 (TF)</a:t>
            </a:r>
            <a:endParaRPr sz="2500" dirty="0">
              <a:solidFill>
                <a:srgbClr val="000000"/>
              </a:solidFill>
            </a:endParaRPr>
          </a:p>
          <a:p>
            <a:pPr lvl="1" indent="-457200">
              <a:spcAft>
                <a:spcPct val="15000"/>
              </a:spcAft>
              <a:buFontTx/>
              <a:buAutoNum type="alphaUcPeriod"/>
            </a:pPr>
            <a:r>
              <a:rPr sz="2500" dirty="0">
                <a:solidFill>
                  <a:srgbClr val="000000"/>
                </a:solidFill>
              </a:rPr>
              <a:t>16x3x200x200</a:t>
            </a:r>
            <a:r>
              <a:rPr lang="en-US" sz="2500" dirty="0">
                <a:solidFill>
                  <a:srgbClr val="000000"/>
                </a:solidFill>
              </a:rPr>
              <a:t> (PT) o 200x200x16x3 (TF)</a:t>
            </a:r>
            <a:endParaRPr sz="2500" dirty="0">
              <a:solidFill>
                <a:srgbClr val="000000"/>
              </a:solidFill>
            </a:endParaRPr>
          </a:p>
          <a:p>
            <a:pPr lvl="1" indent="-457200">
              <a:spcAft>
                <a:spcPct val="15000"/>
              </a:spcAft>
              <a:buAutoNum type="alphaUcPeriod"/>
            </a:pPr>
            <a:r>
              <a:rPr sz="2500" dirty="0">
                <a:solidFill>
                  <a:srgbClr val="000000"/>
                </a:solidFill>
              </a:rPr>
              <a:t>48x200x200</a:t>
            </a:r>
            <a:r>
              <a:rPr lang="en-US" sz="2500" dirty="0">
                <a:solidFill>
                  <a:srgbClr val="000000"/>
                </a:solidFill>
              </a:rPr>
              <a:t> (PT) o 200x200x48 (TF)</a:t>
            </a:r>
            <a:endParaRPr sz="2500" dirty="0">
              <a:solidFill>
                <a:srgbClr val="0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3</a:t>
            </a:r>
          </a:p>
        </p:txBody>
      </p:sp>
      <p:sp>
        <p:nvSpPr>
          <p:cNvPr id="3" name="Subtitle"/>
          <p:cNvSpPr>
            <a:spLocks noGrp="1"/>
          </p:cNvSpPr>
          <p:nvPr>
            <p:ph sz="quarter" idx="10"/>
          </p:nvPr>
        </p:nvSpPr>
        <p:spPr>
          <a:xfrm>
            <a:off x="584200" y="1435100"/>
            <a:ext cx="11018838" cy="1292662"/>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Si el tamaño de una imagen en color de entrada es 200x200, ¿cuál sería el tamaño del tensor tras aplicar una capa convolucional 5x5 con 16 filtros?</a:t>
            </a:r>
          </a:p>
        </p:txBody>
      </p:sp>
      <p:sp>
        <p:nvSpPr>
          <p:cNvPr id="4" name="New shape"/>
          <p:cNvSpPr/>
          <p:nvPr/>
        </p:nvSpPr>
        <p:spPr>
          <a:xfrm>
            <a:off x="584200" y="3202432"/>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b="1" dirty="0">
                <a:solidFill>
                  <a:srgbClr val="000000"/>
                </a:solidFill>
                <a:highlight>
                  <a:srgbClr val="F0F788"/>
                </a:highlight>
              </a:rPr>
              <a:t>16x196x196</a:t>
            </a:r>
            <a:r>
              <a:rPr lang="en-US" sz="2500" b="1" dirty="0">
                <a:solidFill>
                  <a:srgbClr val="000000"/>
                </a:solidFill>
                <a:highlight>
                  <a:srgbClr val="F0F788"/>
                </a:highlight>
              </a:rPr>
              <a:t> (PT) o 196x16x16 (TF)</a:t>
            </a:r>
            <a:endParaRPr sz="2500" b="1" dirty="0">
              <a:solidFill>
                <a:srgbClr val="000000"/>
              </a:solidFill>
              <a:highlight>
                <a:srgbClr val="F0F788"/>
              </a:highlight>
            </a:endParaRPr>
          </a:p>
          <a:p>
            <a:pPr lvl="1" indent="-457200">
              <a:spcAft>
                <a:spcPct val="15000"/>
              </a:spcAft>
              <a:buAutoNum type="alphaUcPeriod"/>
            </a:pPr>
            <a:r>
              <a:rPr lang="en-US" sz="2500" dirty="0">
                <a:solidFill>
                  <a:srgbClr val="000000"/>
                </a:solidFill>
              </a:rPr>
              <a:t>3x196x196 (PT) o 196x196x3 (TF)</a:t>
            </a:r>
          </a:p>
          <a:p>
            <a:pPr lvl="1" indent="-457200">
              <a:spcAft>
                <a:spcPct val="15000"/>
              </a:spcAft>
              <a:buFontTx/>
              <a:buAutoNum type="alphaUcPeriod"/>
            </a:pPr>
            <a:r>
              <a:rPr lang="en-US" sz="2500" dirty="0">
                <a:solidFill>
                  <a:srgbClr val="000000"/>
                </a:solidFill>
              </a:rPr>
              <a:t>16x3x200x200 (PT) o 200x200x16x3 (TF)</a:t>
            </a:r>
          </a:p>
          <a:p>
            <a:pPr lvl="1" indent="-457200">
              <a:spcAft>
                <a:spcPct val="15000"/>
              </a:spcAft>
              <a:buAutoNum type="alphaUcPeriod"/>
            </a:pPr>
            <a:r>
              <a:rPr lang="en-US" sz="2500" dirty="0">
                <a:solidFill>
                  <a:srgbClr val="000000"/>
                </a:solidFill>
              </a:rPr>
              <a:t>48x200x200 (PT) o 200x200x48 (TF)</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4</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capas aplicamos para reducir significativamente la dimensión espacial en una CNN multicapa?</a:t>
            </a:r>
            <a:endParaRPr dirty="0"/>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Convolución</a:t>
            </a:r>
          </a:p>
          <a:p>
            <a:pPr lvl="1" indent="-457200">
              <a:spcAft>
                <a:spcPct val="15000"/>
              </a:spcAft>
              <a:buAutoNum type="alphaUcPeriod"/>
            </a:pPr>
            <a:r>
              <a:rPr lang="es-MX" sz="2500" dirty="0" err="1">
                <a:solidFill>
                  <a:srgbClr val="000000"/>
                </a:solidFill>
              </a:rPr>
              <a:t>Flatten</a:t>
            </a:r>
            <a:endParaRPr lang="es-MX" sz="2500" dirty="0">
              <a:solidFill>
                <a:srgbClr val="000000"/>
              </a:solidFill>
            </a:endParaRPr>
          </a:p>
          <a:p>
            <a:pPr lvl="1" indent="-457200">
              <a:spcAft>
                <a:spcPct val="15000"/>
              </a:spcAft>
              <a:buAutoNum type="alphaUcPeriod"/>
            </a:pPr>
            <a:r>
              <a:rPr lang="es-MX" sz="2500" dirty="0" err="1">
                <a:solidFill>
                  <a:srgbClr val="000000"/>
                </a:solidFill>
              </a:rPr>
              <a:t>MaxPooling</a:t>
            </a:r>
            <a:endParaRPr sz="2500" dirty="0">
              <a:solidFill>
                <a:srgbClr val="000000"/>
              </a:solidFill>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4</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capas aplicamos para reducir significativamente la dimensión espacial en una CNN multicapa?</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FontTx/>
              <a:buAutoNum type="alphaUcPeriod"/>
            </a:pPr>
            <a:r>
              <a:rPr lang="es-MX" sz="2500" dirty="0">
                <a:solidFill>
                  <a:srgbClr val="000000"/>
                </a:solidFill>
              </a:rPr>
              <a:t>Convolución</a:t>
            </a:r>
            <a:endParaRPr sz="2500" dirty="0">
              <a:solidFill>
                <a:srgbClr val="000000"/>
              </a:solidFill>
            </a:endParaRPr>
          </a:p>
          <a:p>
            <a:pPr lvl="1" indent="-457200">
              <a:spcAft>
                <a:spcPct val="15000"/>
              </a:spcAft>
              <a:buAutoNum type="alphaUcPeriod"/>
            </a:pPr>
            <a:r>
              <a:rPr sz="2500" dirty="0">
                <a:solidFill>
                  <a:srgbClr val="000000"/>
                </a:solidFill>
              </a:rPr>
              <a:t>Flatten</a:t>
            </a:r>
          </a:p>
          <a:p>
            <a:pPr lvl="1" indent="-457200">
              <a:spcAft>
                <a:spcPct val="15000"/>
              </a:spcAft>
              <a:buAutoNum type="alphaUcPeriod"/>
            </a:pPr>
            <a:r>
              <a:rPr sz="2500" b="1" dirty="0" err="1">
                <a:solidFill>
                  <a:srgbClr val="000000"/>
                </a:solidFill>
                <a:highlight>
                  <a:srgbClr val="F0F788"/>
                </a:highlight>
              </a:rPr>
              <a:t>MaxPooling</a:t>
            </a:r>
            <a:endParaRPr sz="2500" b="1" dirty="0">
              <a:solidFill>
                <a:srgbClr val="000000"/>
              </a:solidFill>
              <a:highlight>
                <a:srgbClr val="F0F788"/>
              </a:highlight>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ack and white short coated dog">
            <a:extLst>
              <a:ext uri="{FF2B5EF4-FFF2-40B4-BE49-F238E27FC236}">
                <a16:creationId xmlns:a16="http://schemas.microsoft.com/office/drawing/2014/main" id="{0E1A389B-C826-4391-B09D-9034BE46BC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36" b="12595"/>
          <a:stretch/>
        </p:blipFill>
        <p:spPr bwMode="auto">
          <a:xfrm>
            <a:off x="20" y="-857"/>
            <a:ext cx="12191980" cy="6857990"/>
          </a:xfrm>
          <a:prstGeom prst="rect">
            <a:avLst/>
          </a:prstGeom>
          <a:solidFill>
            <a:srgbClr val="FFFFFF"/>
          </a:solidFill>
        </p:spPr>
      </p:pic>
      <p:sp>
        <p:nvSpPr>
          <p:cNvPr id="8" name="Title 7">
            <a:extLst>
              <a:ext uri="{FF2B5EF4-FFF2-40B4-BE49-F238E27FC236}">
                <a16:creationId xmlns:a16="http://schemas.microsoft.com/office/drawing/2014/main" id="{F3306D9E-F2A1-4F77-A186-177B9E31ECB3}"/>
              </a:ext>
            </a:extLst>
          </p:cNvPr>
          <p:cNvSpPr>
            <a:spLocks noGrp="1"/>
          </p:cNvSpPr>
          <p:nvPr>
            <p:ph type="title"/>
          </p:nvPr>
        </p:nvSpPr>
        <p:spPr>
          <a:xfrm>
            <a:off x="-3" y="0"/>
            <a:ext cx="7104116" cy="6858000"/>
          </a:xfrm>
        </p:spPr>
        <p:txBody>
          <a:bodyPr wrap="square" anchor="t">
            <a:normAutofit/>
          </a:bodyPr>
          <a:lstStyle/>
          <a:p>
            <a:r>
              <a:rPr lang="en-US" dirty="0" err="1"/>
              <a:t>Objetivo</a:t>
            </a:r>
            <a:endParaRPr lang="ru-RU" dirty="0"/>
          </a:p>
        </p:txBody>
      </p:sp>
      <p:sp>
        <p:nvSpPr>
          <p:cNvPr id="14" name="TextBox 13">
            <a:extLst>
              <a:ext uri="{FF2B5EF4-FFF2-40B4-BE49-F238E27FC236}">
                <a16:creationId xmlns:a16="http://schemas.microsoft.com/office/drawing/2014/main" id="{0CCD6B51-CEC9-423D-846D-EE6EAB6E97CB}"/>
              </a:ext>
            </a:extLst>
          </p:cNvPr>
          <p:cNvSpPr txBox="1"/>
          <p:nvPr/>
        </p:nvSpPr>
        <p:spPr>
          <a:xfrm>
            <a:off x="551384" y="2197893"/>
            <a:ext cx="3096344" cy="3077766"/>
          </a:xfrm>
          <a:prstGeom prst="rect">
            <a:avLst/>
          </a:prstGeom>
          <a:noFill/>
        </p:spPr>
        <p:txBody>
          <a:bodyPr wrap="square" lIns="0" tIns="0" rIns="0" bIns="0" rtlCol="0">
            <a:spAutoFit/>
          </a:bodyPr>
          <a:lstStyle/>
          <a:p>
            <a:pPr algn="l"/>
            <a:r>
              <a:rPr lang="es-MX" sz="2000" i="1" dirty="0">
                <a:solidFill>
                  <a:schemeClr val="bg2"/>
                </a:solidFill>
              </a:rPr>
              <a:t>Imagina un centro de cuidado de mascotas que recibe cada día muchas razas de perros y gatos. Las enfermeras tienen que alimentarlos según su raza. Vamos a entrenar un modelo que sirva para reconocer la raza de una mascota.</a:t>
            </a:r>
            <a:endParaRPr lang="ru-RU" sz="2000" i="1" dirty="0" err="1">
              <a:solidFill>
                <a:schemeClr val="bg2"/>
              </a:solidFill>
            </a:endParaRPr>
          </a:p>
        </p:txBody>
      </p:sp>
    </p:spTree>
    <p:extLst>
      <p:ext uri="{BB962C8B-B14F-4D97-AF65-F5344CB8AC3E}">
        <p14:creationId xmlns:p14="http://schemas.microsoft.com/office/powerpoint/2010/main" val="36891675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5</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capa se utiliza entre la base convolucional de la red y el clasificador lineal final?</a:t>
            </a:r>
            <a:endParaRPr dirty="0"/>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err="1">
                <a:solidFill>
                  <a:srgbClr val="000000"/>
                </a:solidFill>
              </a:rPr>
              <a:t>Convolu</a:t>
            </a:r>
            <a:r>
              <a:rPr lang="es-MX" sz="2500" dirty="0" err="1">
                <a:solidFill>
                  <a:srgbClr val="000000"/>
                </a:solidFill>
              </a:rPr>
              <a:t>ció</a:t>
            </a:r>
            <a:r>
              <a:rPr sz="2500" dirty="0">
                <a:solidFill>
                  <a:srgbClr val="000000"/>
                </a:solidFill>
              </a:rPr>
              <a:t>n</a:t>
            </a:r>
          </a:p>
          <a:p>
            <a:pPr lvl="1" indent="-457200">
              <a:spcAft>
                <a:spcPct val="15000"/>
              </a:spcAft>
              <a:buAutoNum type="alphaUcPeriod"/>
            </a:pPr>
            <a:r>
              <a:rPr sz="2500" dirty="0">
                <a:solidFill>
                  <a:srgbClr val="000000"/>
                </a:solidFill>
              </a:rPr>
              <a:t>Flatten</a:t>
            </a:r>
          </a:p>
          <a:p>
            <a:pPr lvl="1" indent="-457200">
              <a:spcAft>
                <a:spcPct val="15000"/>
              </a:spcAft>
              <a:buAutoNum type="alphaUcPeriod"/>
            </a:pPr>
            <a:r>
              <a:rPr sz="2500" dirty="0" err="1">
                <a:solidFill>
                  <a:srgbClr val="000000"/>
                </a:solidFill>
              </a:rPr>
              <a:t>MaxPooling</a:t>
            </a:r>
            <a:endParaRPr sz="2500" dirty="0">
              <a:solidFill>
                <a:srgbClr val="000000"/>
              </a:solidFill>
            </a:endParaRPr>
          </a:p>
          <a:p>
            <a:pPr lvl="1" indent="-457200">
              <a:spcAft>
                <a:spcPct val="15000"/>
              </a:spcAft>
              <a:buAutoNum type="alphaUcPeriod"/>
            </a:pPr>
            <a:r>
              <a:rPr sz="2500" dirty="0">
                <a:solidFill>
                  <a:srgbClr val="000000"/>
                </a:solidFill>
              </a:rPr>
              <a:t>Sigmoid</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5</a:t>
            </a:r>
          </a:p>
        </p:txBody>
      </p:sp>
      <p:sp>
        <p:nvSpPr>
          <p:cNvPr id="3" name="Subtitle"/>
          <p:cNvSpPr>
            <a:spLocks noGrp="1"/>
          </p:cNvSpPr>
          <p:nvPr>
            <p:ph sz="quarter" idx="10"/>
          </p:nvPr>
        </p:nvSpPr>
        <p:spPr>
          <a:xfrm>
            <a:off x="584200" y="1435100"/>
            <a:ext cx="11018838" cy="85344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¿Qué capa se utiliza entre la base convolucional de la red y el clasificador lineal final?</a:t>
            </a:r>
          </a:p>
        </p:txBody>
      </p:sp>
      <p:sp>
        <p:nvSpPr>
          <p:cNvPr id="4" name="New shape"/>
          <p:cNvSpPr/>
          <p:nvPr/>
        </p:nvSpPr>
        <p:spPr>
          <a:xfrm>
            <a:off x="586581" y="2745486"/>
            <a:ext cx="11018838" cy="365556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sz="2500" dirty="0" err="1">
                <a:solidFill>
                  <a:srgbClr val="000000"/>
                </a:solidFill>
              </a:rPr>
              <a:t>Convolu</a:t>
            </a:r>
            <a:r>
              <a:rPr lang="es-MX" sz="2500" dirty="0" err="1">
                <a:solidFill>
                  <a:srgbClr val="000000"/>
                </a:solidFill>
              </a:rPr>
              <a:t>ció</a:t>
            </a:r>
            <a:r>
              <a:rPr sz="2500" dirty="0">
                <a:solidFill>
                  <a:srgbClr val="000000"/>
                </a:solidFill>
              </a:rPr>
              <a:t>n</a:t>
            </a:r>
          </a:p>
          <a:p>
            <a:pPr lvl="1" indent="-457200">
              <a:spcAft>
                <a:spcPct val="15000"/>
              </a:spcAft>
              <a:buAutoNum type="alphaUcPeriod"/>
            </a:pPr>
            <a:r>
              <a:rPr sz="2500" b="1" dirty="0">
                <a:solidFill>
                  <a:srgbClr val="000000"/>
                </a:solidFill>
                <a:highlight>
                  <a:srgbClr val="F0F788"/>
                </a:highlight>
              </a:rPr>
              <a:t>Flatten</a:t>
            </a:r>
          </a:p>
          <a:p>
            <a:pPr lvl="1" indent="-457200">
              <a:spcAft>
                <a:spcPct val="15000"/>
              </a:spcAft>
              <a:buAutoNum type="alphaUcPeriod"/>
            </a:pPr>
            <a:r>
              <a:rPr sz="2500" dirty="0" err="1">
                <a:solidFill>
                  <a:srgbClr val="000000"/>
                </a:solidFill>
              </a:rPr>
              <a:t>MaxPooling</a:t>
            </a:r>
            <a:endParaRPr sz="2500" dirty="0">
              <a:solidFill>
                <a:srgbClr val="000000"/>
              </a:solidFill>
            </a:endParaRPr>
          </a:p>
          <a:p>
            <a:pPr lvl="1" indent="-457200">
              <a:spcAft>
                <a:spcPct val="15000"/>
              </a:spcAft>
              <a:buAutoNum type="alphaUcPeriod"/>
            </a:pPr>
            <a:r>
              <a:rPr sz="2500" dirty="0">
                <a:solidFill>
                  <a:srgbClr val="000000"/>
                </a:solidFill>
              </a:rPr>
              <a:t>Sigmoid</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95400" y="908720"/>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a:t>
            </a:r>
            <a:r>
              <a:rPr lang="en-US" dirty="0" err="1"/>
              <a:t>Felicidades</a:t>
            </a:r>
            <a:r>
              <a:rPr lang="en-US" dirty="0"/>
              <a:t>!</a:t>
            </a:r>
          </a:p>
        </p:txBody>
      </p:sp>
      <p:sp>
        <p:nvSpPr>
          <p:cNvPr id="3" name="TextBox 2">
            <a:extLst>
              <a:ext uri="{FF2B5EF4-FFF2-40B4-BE49-F238E27FC236}">
                <a16:creationId xmlns:a16="http://schemas.microsoft.com/office/drawing/2014/main" id="{A87BBF8D-F633-47F3-A6A3-9F16065C6166}"/>
              </a:ext>
            </a:extLst>
          </p:cNvPr>
          <p:cNvSpPr txBox="1"/>
          <p:nvPr/>
        </p:nvSpPr>
        <p:spPr>
          <a:xfrm>
            <a:off x="767408" y="2132856"/>
            <a:ext cx="5028556" cy="923330"/>
          </a:xfrm>
          <a:prstGeom prst="rect">
            <a:avLst/>
          </a:prstGeom>
          <a:noFill/>
        </p:spPr>
        <p:txBody>
          <a:bodyPr wrap="none" lIns="0" tIns="0" rIns="0" bIns="0" rtlCol="0">
            <a:spAutoFit/>
          </a:bodyPr>
          <a:lstStyle/>
          <a:p>
            <a:pPr algn="l"/>
            <a:r>
              <a:rPr lang="en-US" sz="2000" dirty="0"/>
              <a:t>¡Ha </a:t>
            </a:r>
            <a:r>
              <a:rPr lang="en-US" sz="2000" dirty="0" err="1"/>
              <a:t>completado</a:t>
            </a:r>
            <a:r>
              <a:rPr lang="en-US" sz="2000" dirty="0"/>
              <a:t> la </a:t>
            </a:r>
            <a:r>
              <a:rPr lang="en-US" sz="2000" dirty="0" err="1"/>
              <a:t>parte</a:t>
            </a:r>
            <a:r>
              <a:rPr lang="en-US" sz="2000" dirty="0"/>
              <a:t> principal del taller!</a:t>
            </a:r>
          </a:p>
          <a:p>
            <a:pPr algn="l"/>
            <a:endParaRPr lang="en-US" sz="2000" dirty="0"/>
          </a:p>
          <a:p>
            <a:pPr algn="l"/>
            <a:r>
              <a:rPr lang="es-MX" sz="2000" i="1" dirty="0"/>
              <a:t>Sin embargo, si quieres continuar... ¡adelante!</a:t>
            </a:r>
            <a:endParaRPr lang="ru-RU" sz="2000" i="1" dirty="0" err="1"/>
          </a:p>
        </p:txBody>
      </p:sp>
    </p:spTree>
    <p:extLst>
      <p:ext uri="{BB962C8B-B14F-4D97-AF65-F5344CB8AC3E}">
        <p14:creationId xmlns:p14="http://schemas.microsoft.com/office/powerpoint/2010/main" val="394090978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537210"/>
            <a:ext cx="7743032" cy="997196"/>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s-MX" dirty="0"/>
              <a:t>[Opcional] Proyecto 2: Reconocimiento de caras de mascotas</a:t>
            </a:r>
            <a:endParaRPr lang="en-US" dirty="0"/>
          </a:p>
        </p:txBody>
      </p:sp>
    </p:spTree>
    <p:extLst>
      <p:ext uri="{BB962C8B-B14F-4D97-AF65-F5344CB8AC3E}">
        <p14:creationId xmlns:p14="http://schemas.microsoft.com/office/powerpoint/2010/main" val="265457134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Oxford Pets IIIT</a:t>
            </a:r>
          </a:p>
        </p:txBody>
      </p:sp>
      <p:pic>
        <p:nvPicPr>
          <p:cNvPr id="8" name="Content Placeholder 7">
            <a:extLst>
              <a:ext uri="{FF2B5EF4-FFF2-40B4-BE49-F238E27FC236}">
                <a16:creationId xmlns:a16="http://schemas.microsoft.com/office/drawing/2014/main" id="{AF607CE3-95AC-49E5-893F-927A992C53DC}"/>
              </a:ext>
            </a:extLst>
          </p:cNvPr>
          <p:cNvPicPr>
            <a:picLocks noGrp="1" noChangeAspect="1"/>
          </p:cNvPicPr>
          <p:nvPr>
            <p:ph sz="quarter" idx="10"/>
          </p:nvPr>
        </p:nvPicPr>
        <p:blipFill>
          <a:blip r:embed="rId3"/>
          <a:stretch>
            <a:fillRect/>
          </a:stretch>
        </p:blipFill>
        <p:spPr>
          <a:xfrm>
            <a:off x="479376" y="1340768"/>
            <a:ext cx="10441160" cy="3840692"/>
          </a:xfrm>
        </p:spPr>
      </p:pic>
      <p:sp>
        <p:nvSpPr>
          <p:cNvPr id="10" name="TextBox 9">
            <a:extLst>
              <a:ext uri="{FF2B5EF4-FFF2-40B4-BE49-F238E27FC236}">
                <a16:creationId xmlns:a16="http://schemas.microsoft.com/office/drawing/2014/main" id="{DB442CA2-B714-44C9-B51D-9D9D5E2406B5}"/>
              </a:ext>
            </a:extLst>
          </p:cNvPr>
          <p:cNvSpPr txBox="1"/>
          <p:nvPr/>
        </p:nvSpPr>
        <p:spPr>
          <a:xfrm>
            <a:off x="588263" y="5445224"/>
            <a:ext cx="10870589" cy="830997"/>
          </a:xfrm>
          <a:prstGeom prst="rect">
            <a:avLst/>
          </a:prstGeom>
          <a:noFill/>
        </p:spPr>
        <p:txBody>
          <a:bodyPr wrap="square">
            <a:spAutoFit/>
          </a:bodyPr>
          <a:lstStyle/>
          <a:p>
            <a:r>
              <a:rPr lang="en-US" sz="1600" b="0" dirty="0">
                <a:solidFill>
                  <a:srgbClr val="CD3131"/>
                </a:solidFill>
                <a:effectLst/>
                <a:latin typeface="Fira Code Retina" panose="020B0809050000020004" pitchFamily="49" charset="0"/>
              </a:rPr>
              <a:t>!</a:t>
            </a:r>
            <a:r>
              <a:rPr lang="en-US" sz="1600" b="0" dirty="0" err="1">
                <a:solidFill>
                  <a:srgbClr val="000000"/>
                </a:solidFill>
                <a:effectLst/>
                <a:latin typeface="Fira Code Retina" panose="020B0809050000020004" pitchFamily="49" charset="0"/>
              </a:rPr>
              <a:t>wget</a:t>
            </a:r>
            <a:r>
              <a:rPr lang="en-US" sz="1600" b="0" dirty="0">
                <a:solidFill>
                  <a:srgbClr val="000000"/>
                </a:solidFill>
                <a:effectLst/>
                <a:latin typeface="Fira Code Retina" panose="020B0809050000020004" pitchFamily="49" charset="0"/>
              </a:rPr>
              <a:t> https://mslearntensorflowlp.blob.core.windows.net/data/oxpets_images.tar.gz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tar </a:t>
            </a:r>
            <a:r>
              <a:rPr lang="en-US" sz="1600" b="0" dirty="0" err="1">
                <a:solidFill>
                  <a:srgbClr val="000000"/>
                </a:solidFill>
                <a:effectLst/>
                <a:latin typeface="Fira Code Retina" panose="020B0809050000020004" pitchFamily="49" charset="0"/>
              </a:rPr>
              <a:t>xfz</a:t>
            </a:r>
            <a:r>
              <a:rPr lang="en-US" sz="1600" b="0" dirty="0">
                <a:solidFill>
                  <a:srgbClr val="000000"/>
                </a:solidFill>
                <a:effectLst/>
                <a:latin typeface="Fira Code Retina" panose="020B0809050000020004" pitchFamily="49" charset="0"/>
              </a:rPr>
              <a:t> oxpets_images.tar.gz</a:t>
            </a:r>
          </a:p>
          <a:p>
            <a:r>
              <a:rPr lang="en-US" sz="1600" b="0" dirty="0">
                <a:solidFill>
                  <a:srgbClr val="CD3131"/>
                </a:solidFill>
                <a:effectLst/>
                <a:latin typeface="Fira Code Retina" panose="020B0809050000020004" pitchFamily="49" charset="0"/>
              </a:rPr>
              <a:t>!</a:t>
            </a:r>
            <a:r>
              <a:rPr lang="en-US" sz="1600" b="0" dirty="0">
                <a:solidFill>
                  <a:srgbClr val="000000"/>
                </a:solidFill>
                <a:effectLst/>
                <a:latin typeface="Fira Code Retina" panose="020B0809050000020004" pitchFamily="49" charset="0"/>
              </a:rPr>
              <a:t>rm oxpets_images.tar.gz</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Transfer Learning</a:t>
            </a:r>
          </a:p>
        </p:txBody>
      </p:sp>
      <p:pic>
        <p:nvPicPr>
          <p:cNvPr id="6" name="Picture 5">
            <a:extLst>
              <a:ext uri="{FF2B5EF4-FFF2-40B4-BE49-F238E27FC236}">
                <a16:creationId xmlns:a16="http://schemas.microsoft.com/office/drawing/2014/main" id="{A66A3E13-9FEC-479A-AC7C-EAB4E595E071}"/>
              </a:ext>
            </a:extLst>
          </p:cNvPr>
          <p:cNvPicPr>
            <a:picLocks noChangeAspect="1"/>
          </p:cNvPicPr>
          <p:nvPr/>
        </p:nvPicPr>
        <p:blipFill>
          <a:blip r:embed="rId3"/>
          <a:stretch>
            <a:fillRect/>
          </a:stretch>
        </p:blipFill>
        <p:spPr>
          <a:xfrm>
            <a:off x="588263" y="2348880"/>
            <a:ext cx="1856751" cy="1800200"/>
          </a:xfrm>
          <a:prstGeom prst="rect">
            <a:avLst/>
          </a:prstGeom>
        </p:spPr>
      </p:pic>
      <p:sp>
        <p:nvSpPr>
          <p:cNvPr id="7" name="Flowchart: Manual Operation 6">
            <a:extLst>
              <a:ext uri="{FF2B5EF4-FFF2-40B4-BE49-F238E27FC236}">
                <a16:creationId xmlns:a16="http://schemas.microsoft.com/office/drawing/2014/main" id="{5FB4724B-3AD3-45F0-998D-B51D11D2C6EC}"/>
              </a:ext>
            </a:extLst>
          </p:cNvPr>
          <p:cNvSpPr/>
          <p:nvPr/>
        </p:nvSpPr>
        <p:spPr bwMode="auto">
          <a:xfrm rot="16200000">
            <a:off x="2866350" y="2705452"/>
            <a:ext cx="1800200" cy="1080120"/>
          </a:xfrm>
          <a:prstGeom prst="flowChartManualOperati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VGG</a:t>
            </a:r>
            <a:endParaRPr lang="ru-RU" sz="2000" dirty="0" err="1">
              <a:solidFill>
                <a:srgbClr val="FFFFFF"/>
              </a:soli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0F7FFCC7-3400-4B4C-8A20-F3D6BF5B082C}"/>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rot="5400000">
            <a:off x="4203445" y="3017299"/>
            <a:ext cx="2339752" cy="570867"/>
          </a:xfrm>
          <a:prstGeom prst="rect">
            <a:avLst/>
          </a:prstGeom>
        </p:spPr>
      </p:pic>
      <p:sp>
        <p:nvSpPr>
          <p:cNvPr id="12" name="Rectangle 11">
            <a:extLst>
              <a:ext uri="{FF2B5EF4-FFF2-40B4-BE49-F238E27FC236}">
                <a16:creationId xmlns:a16="http://schemas.microsoft.com/office/drawing/2014/main" id="{0FB7E062-CFED-4ED0-AAC9-83E720724062}"/>
              </a:ext>
            </a:extLst>
          </p:cNvPr>
          <p:cNvSpPr/>
          <p:nvPr/>
        </p:nvSpPr>
        <p:spPr bwMode="auto">
          <a:xfrm rot="5400000">
            <a:off x="5924963" y="2971191"/>
            <a:ext cx="1578977"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dirty="0" err="1">
                <a:solidFill>
                  <a:srgbClr val="FFFFFF"/>
                </a:solidFill>
                <a:ea typeface="Segoe UI" pitchFamily="34" charset="0"/>
                <a:cs typeface="Segoe UI" pitchFamily="34" charset="0"/>
              </a:rPr>
              <a:t>Clasificador</a:t>
            </a:r>
            <a:endParaRPr lang="ru-RU" dirty="0" err="1">
              <a:solidFill>
                <a:srgbClr val="FFFFFF"/>
              </a:soli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5BD738E6-E8E1-4930-8851-5B3145490510}"/>
              </a:ext>
            </a:extLst>
          </p:cNvPr>
          <p:cNvSpPr/>
          <p:nvPr/>
        </p:nvSpPr>
        <p:spPr bwMode="auto">
          <a:xfrm>
            <a:off x="7104112" y="2636912"/>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BE12B5B4-55DF-43DA-9BB3-F3D8C88F4D7E}"/>
              </a:ext>
            </a:extLst>
          </p:cNvPr>
          <p:cNvSpPr/>
          <p:nvPr/>
        </p:nvSpPr>
        <p:spPr bwMode="auto">
          <a:xfrm>
            <a:off x="7104112" y="3501008"/>
            <a:ext cx="1008112" cy="271988"/>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86990D25-10E9-4CCC-8EF3-F35CA911296A}"/>
              </a:ext>
            </a:extLst>
          </p:cNvPr>
          <p:cNvSpPr txBox="1"/>
          <p:nvPr/>
        </p:nvSpPr>
        <p:spPr>
          <a:xfrm>
            <a:off x="8352341" y="2610995"/>
            <a:ext cx="541430" cy="307777"/>
          </a:xfrm>
          <a:prstGeom prst="rect">
            <a:avLst/>
          </a:prstGeom>
          <a:noFill/>
        </p:spPr>
        <p:txBody>
          <a:bodyPr wrap="none" lIns="0" tIns="0" rIns="0" bIns="0" rtlCol="0">
            <a:spAutoFit/>
          </a:bodyPr>
          <a:lstStyle/>
          <a:p>
            <a:pPr algn="l"/>
            <a:r>
              <a:rPr lang="en-US" sz="2000" dirty="0" err="1"/>
              <a:t>Gato</a:t>
            </a:r>
            <a:endParaRPr lang="ru-RU" sz="2000" dirty="0" err="1"/>
          </a:p>
        </p:txBody>
      </p:sp>
      <p:sp>
        <p:nvSpPr>
          <p:cNvPr id="20" name="TextBox 19">
            <a:extLst>
              <a:ext uri="{FF2B5EF4-FFF2-40B4-BE49-F238E27FC236}">
                <a16:creationId xmlns:a16="http://schemas.microsoft.com/office/drawing/2014/main" id="{FCFED71D-51CB-473E-BD3F-F39089FECF4F}"/>
              </a:ext>
            </a:extLst>
          </p:cNvPr>
          <p:cNvSpPr txBox="1"/>
          <p:nvPr/>
        </p:nvSpPr>
        <p:spPr>
          <a:xfrm>
            <a:off x="8405035" y="3489695"/>
            <a:ext cx="596253" cy="307777"/>
          </a:xfrm>
          <a:prstGeom prst="rect">
            <a:avLst/>
          </a:prstGeom>
          <a:noFill/>
        </p:spPr>
        <p:txBody>
          <a:bodyPr wrap="none" lIns="0" tIns="0" rIns="0" bIns="0" rtlCol="0">
            <a:spAutoFit/>
          </a:bodyPr>
          <a:lstStyle/>
          <a:p>
            <a:pPr algn="l"/>
            <a:r>
              <a:rPr lang="en-US" sz="2000" dirty="0" err="1"/>
              <a:t>Perro</a:t>
            </a:r>
            <a:endParaRPr lang="ru-RU" sz="2000" dirty="0" err="1"/>
          </a:p>
        </p:txBody>
      </p:sp>
      <p:sp>
        <p:nvSpPr>
          <p:cNvPr id="21" name="Arrow: Right 20">
            <a:extLst>
              <a:ext uri="{FF2B5EF4-FFF2-40B4-BE49-F238E27FC236}">
                <a16:creationId xmlns:a16="http://schemas.microsoft.com/office/drawing/2014/main" id="{023ADFFD-4F9E-4BC0-8188-D58FDC4872A3}"/>
              </a:ext>
            </a:extLst>
          </p:cNvPr>
          <p:cNvSpPr/>
          <p:nvPr/>
        </p:nvSpPr>
        <p:spPr bwMode="auto">
          <a:xfrm>
            <a:off x="2518258" y="3067600"/>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2" name="Arrow: Right 21">
            <a:extLst>
              <a:ext uri="{FF2B5EF4-FFF2-40B4-BE49-F238E27FC236}">
                <a16:creationId xmlns:a16="http://schemas.microsoft.com/office/drawing/2014/main" id="{8423EE7E-0466-44A4-B842-D83B7773C9CB}"/>
              </a:ext>
            </a:extLst>
          </p:cNvPr>
          <p:cNvSpPr/>
          <p:nvPr/>
        </p:nvSpPr>
        <p:spPr bwMode="auto">
          <a:xfrm>
            <a:off x="4399192" y="3045492"/>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3" name="Arrow: Right 22">
            <a:extLst>
              <a:ext uri="{FF2B5EF4-FFF2-40B4-BE49-F238E27FC236}">
                <a16:creationId xmlns:a16="http://schemas.microsoft.com/office/drawing/2014/main" id="{9DA53A3C-2453-4B16-8521-DDF9039E99C2}"/>
              </a:ext>
            </a:extLst>
          </p:cNvPr>
          <p:cNvSpPr/>
          <p:nvPr/>
        </p:nvSpPr>
        <p:spPr bwMode="auto">
          <a:xfrm>
            <a:off x="5741718" y="3045492"/>
            <a:ext cx="615449" cy="470264"/>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A805EA05-EEF2-481E-9B1C-312F6C7E0F05}"/>
              </a:ext>
            </a:extLst>
          </p:cNvPr>
          <p:cNvSpPr txBox="1"/>
          <p:nvPr/>
        </p:nvSpPr>
        <p:spPr>
          <a:xfrm>
            <a:off x="767408" y="4797152"/>
            <a:ext cx="3070969" cy="307777"/>
          </a:xfrm>
          <a:prstGeom prst="rect">
            <a:avLst/>
          </a:prstGeom>
          <a:noFill/>
        </p:spPr>
        <p:txBody>
          <a:bodyPr wrap="none" lIns="0" tIns="0" rIns="0" bIns="0" rtlCol="0">
            <a:spAutoFit/>
          </a:bodyPr>
          <a:lstStyle/>
          <a:p>
            <a:pPr algn="l"/>
            <a:r>
              <a:rPr lang="en-US" sz="2000" dirty="0" err="1"/>
              <a:t>Preentrenado</a:t>
            </a:r>
            <a:r>
              <a:rPr lang="en-US" sz="2000" dirty="0"/>
              <a:t> </a:t>
            </a:r>
            <a:r>
              <a:rPr lang="en-US" sz="2000" dirty="0" err="1"/>
              <a:t>en</a:t>
            </a:r>
            <a:r>
              <a:rPr lang="en-US" sz="2000" dirty="0"/>
              <a:t> ImageNet</a:t>
            </a:r>
            <a:endParaRPr lang="ru-RU" sz="2000" dirty="0" err="1"/>
          </a:p>
        </p:txBody>
      </p:sp>
      <p:sp>
        <p:nvSpPr>
          <p:cNvPr id="25" name="TextBox 24">
            <a:extLst>
              <a:ext uri="{FF2B5EF4-FFF2-40B4-BE49-F238E27FC236}">
                <a16:creationId xmlns:a16="http://schemas.microsoft.com/office/drawing/2014/main" id="{E4AB3B76-D66C-468F-ACC0-610AB9ED2B0A}"/>
              </a:ext>
            </a:extLst>
          </p:cNvPr>
          <p:cNvSpPr txBox="1"/>
          <p:nvPr/>
        </p:nvSpPr>
        <p:spPr>
          <a:xfrm>
            <a:off x="5633243" y="4756940"/>
            <a:ext cx="2721001" cy="307777"/>
          </a:xfrm>
          <a:prstGeom prst="rect">
            <a:avLst/>
          </a:prstGeom>
          <a:noFill/>
        </p:spPr>
        <p:txBody>
          <a:bodyPr wrap="none" lIns="0" tIns="0" rIns="0" bIns="0" rtlCol="0">
            <a:spAutoFit/>
          </a:bodyPr>
          <a:lstStyle/>
          <a:p>
            <a:pPr algn="l"/>
            <a:r>
              <a:rPr lang="en-US" sz="2000" dirty="0"/>
              <a:t>Vector de </a:t>
            </a:r>
            <a:r>
              <a:rPr lang="en-US" sz="2000" dirty="0" err="1"/>
              <a:t>características</a:t>
            </a:r>
            <a:endParaRPr lang="ru-RU" sz="2000" dirty="0" err="1"/>
          </a:p>
        </p:txBody>
      </p:sp>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F144B15C-EB33-4C0D-A8B0-6B6FC8D36BD4}"/>
                  </a:ext>
                </a:extLst>
              </p14:cNvPr>
              <p14:cNvContentPartPr/>
              <p14:nvPr/>
            </p14:nvContentPartPr>
            <p14:xfrm>
              <a:off x="3703111" y="4038410"/>
              <a:ext cx="467640" cy="1010520"/>
            </p14:xfrm>
          </p:contentPart>
        </mc:Choice>
        <mc:Fallback xmlns="">
          <p:pic>
            <p:nvPicPr>
              <p:cNvPr id="26" name="Ink 25">
                <a:extLst>
                  <a:ext uri="{FF2B5EF4-FFF2-40B4-BE49-F238E27FC236}">
                    <a16:creationId xmlns:a16="http://schemas.microsoft.com/office/drawing/2014/main" id="{F144B15C-EB33-4C0D-A8B0-6B6FC8D36BD4}"/>
                  </a:ext>
                </a:extLst>
              </p:cNvPr>
              <p:cNvPicPr/>
              <p:nvPr/>
            </p:nvPicPr>
            <p:blipFill>
              <a:blip r:embed="rId7"/>
              <a:stretch>
                <a:fillRect/>
              </a:stretch>
            </p:blipFill>
            <p:spPr>
              <a:xfrm>
                <a:off x="3685111" y="4020770"/>
                <a:ext cx="503280" cy="1046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B1B1C25-1ED4-4BE1-A640-8235E5FC52FE}"/>
                  </a:ext>
                </a:extLst>
              </p14:cNvPr>
              <p14:cNvContentPartPr/>
              <p14:nvPr/>
            </p14:nvContentPartPr>
            <p14:xfrm>
              <a:off x="5211151" y="4497770"/>
              <a:ext cx="294480" cy="371520"/>
            </p14:xfrm>
          </p:contentPart>
        </mc:Choice>
        <mc:Fallback xmlns="">
          <p:pic>
            <p:nvPicPr>
              <p:cNvPr id="28" name="Ink 27">
                <a:extLst>
                  <a:ext uri="{FF2B5EF4-FFF2-40B4-BE49-F238E27FC236}">
                    <a16:creationId xmlns:a16="http://schemas.microsoft.com/office/drawing/2014/main" id="{BB1B1C25-1ED4-4BE1-A640-8235E5FC52FE}"/>
                  </a:ext>
                </a:extLst>
              </p:cNvPr>
              <p:cNvPicPr/>
              <p:nvPr/>
            </p:nvPicPr>
            <p:blipFill>
              <a:blip r:embed="rId9"/>
              <a:stretch>
                <a:fillRect/>
              </a:stretch>
            </p:blipFill>
            <p:spPr>
              <a:xfrm>
                <a:off x="5193511" y="4479770"/>
                <a:ext cx="330120" cy="407160"/>
              </a:xfrm>
              <a:prstGeom prst="rect">
                <a:avLst/>
              </a:prstGeom>
            </p:spPr>
          </p:pic>
        </mc:Fallback>
      </mc:AlternateContent>
    </p:spTree>
    <p:extLst>
      <p:ext uri="{BB962C8B-B14F-4D97-AF65-F5344CB8AC3E}">
        <p14:creationId xmlns:p14="http://schemas.microsoft.com/office/powerpoint/2010/main" val="144342703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Comprobación</a:t>
            </a:r>
            <a:r>
              <a:rPr lang="en-US" dirty="0"/>
              <a:t> de </a:t>
            </a:r>
            <a:r>
              <a:rPr lang="en-US" dirty="0" err="1"/>
              <a:t>conocimientos</a:t>
            </a:r>
            <a:endParaRPr 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Para el aprendizaje por transferencia, utilizamos una red VGG-16 </a:t>
            </a:r>
            <a:r>
              <a:rPr lang="es-MX" dirty="0" err="1"/>
              <a:t>preentrenada</a:t>
            </a:r>
            <a:r>
              <a:rPr lang="es-MX" dirty="0"/>
              <a:t> con 1000 clases. ¿Cuál es el número de clases que podemos tener en nuestra red?</a:t>
            </a:r>
            <a:endParaRPr dirty="0"/>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dirty="0">
                <a:solidFill>
                  <a:srgbClr val="000000"/>
                </a:solidFill>
              </a:rPr>
              <a:t>Cualquiera</a:t>
            </a:r>
            <a:endParaRPr sz="2500" dirty="0">
              <a:solidFill>
                <a:srgbClr val="000000"/>
              </a:solidFill>
            </a:endParaRPr>
          </a:p>
          <a:p>
            <a:pPr lvl="1" indent="-457200">
              <a:spcAft>
                <a:spcPct val="15000"/>
              </a:spcAft>
              <a:buAutoNum type="alphaUcPeriod"/>
            </a:pPr>
            <a:r>
              <a:rPr sz="2500" dirty="0">
                <a:solidFill>
                  <a:srgbClr val="000000"/>
                </a:solidFill>
              </a:rPr>
              <a:t>1000</a:t>
            </a:r>
          </a:p>
          <a:p>
            <a:pPr lvl="1" indent="-457200">
              <a:spcAft>
                <a:spcPct val="15000"/>
              </a:spcAft>
              <a:buAutoNum type="alphaUcPeriod"/>
            </a:pPr>
            <a:r>
              <a:rPr sz="2500" dirty="0">
                <a:solidFill>
                  <a:srgbClr val="000000"/>
                </a:solidFill>
              </a:rPr>
              <a:t>2</a:t>
            </a:r>
          </a:p>
          <a:p>
            <a:pPr lvl="1" indent="-457200">
              <a:spcAft>
                <a:spcPct val="15000"/>
              </a:spcAft>
              <a:buAutoNum type="alphaUcPeriod"/>
            </a:pPr>
            <a:r>
              <a:rPr lang="es-MX" sz="2500" dirty="0">
                <a:solidFill>
                  <a:srgbClr val="000000"/>
                </a:solidFill>
              </a:rPr>
              <a:t>menos de 1000</a:t>
            </a:r>
            <a:endParaRPr sz="2500" dirty="0">
              <a:solidFill>
                <a:srgbClr val="000000"/>
              </a:solidFill>
            </a:endParaRPr>
          </a:p>
        </p:txBody>
      </p:sp>
    </p:spTree>
    <p:extLst>
      <p:ext uri="{BB962C8B-B14F-4D97-AF65-F5344CB8AC3E}">
        <p14:creationId xmlns:p14="http://schemas.microsoft.com/office/powerpoint/2010/main" val="2206825273"/>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err="1"/>
              <a:t>Pregunta</a:t>
            </a:r>
            <a:r>
              <a:rPr lang="en-US" dirty="0"/>
              <a:t> 1</a:t>
            </a:r>
          </a:p>
        </p:txBody>
      </p:sp>
      <p:sp>
        <p:nvSpPr>
          <p:cNvPr id="3" name="Subtitle"/>
          <p:cNvSpPr>
            <a:spLocks noGrp="1"/>
          </p:cNvSpPr>
          <p:nvPr>
            <p:ph sz="quarter" idx="10"/>
          </p:nvPr>
        </p:nvSpPr>
        <p:spPr>
          <a:xfrm>
            <a:off x="584200" y="1435100"/>
            <a:ext cx="11018838" cy="1280160"/>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Para el aprendizaje por transferencia, utilizamos una red VGG-16 </a:t>
            </a:r>
            <a:r>
              <a:rPr lang="es-MX" dirty="0" err="1"/>
              <a:t>preentrenada</a:t>
            </a:r>
            <a:r>
              <a:rPr lang="es-MX" dirty="0"/>
              <a:t> con 1000 clases. ¿Cuál es el número de clases que podemos tener en nuestra red?</a:t>
            </a:r>
          </a:p>
        </p:txBody>
      </p:sp>
      <p:sp>
        <p:nvSpPr>
          <p:cNvPr id="4" name="New shape"/>
          <p:cNvSpPr/>
          <p:nvPr/>
        </p:nvSpPr>
        <p:spPr>
          <a:xfrm>
            <a:off x="586581" y="3129534"/>
            <a:ext cx="11018838" cy="3314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lstStyle/>
          <a:p>
            <a:pPr lvl="1" indent="-457200">
              <a:spcAft>
                <a:spcPct val="15000"/>
              </a:spcAft>
              <a:buAutoNum type="alphaUcPeriod"/>
            </a:pPr>
            <a:r>
              <a:rPr lang="es-MX" sz="2500" b="1" dirty="0">
                <a:solidFill>
                  <a:srgbClr val="000000"/>
                </a:solidFill>
                <a:highlight>
                  <a:srgbClr val="F0F788"/>
                </a:highlight>
              </a:rPr>
              <a:t>Cualquiera</a:t>
            </a:r>
            <a:endParaRPr sz="2500" b="1" dirty="0">
              <a:solidFill>
                <a:srgbClr val="000000"/>
              </a:solidFill>
              <a:highlight>
                <a:srgbClr val="F0F788"/>
              </a:highlight>
            </a:endParaRPr>
          </a:p>
          <a:p>
            <a:pPr lvl="1" indent="-457200">
              <a:spcAft>
                <a:spcPct val="15000"/>
              </a:spcAft>
              <a:buAutoNum type="alphaUcPeriod"/>
            </a:pPr>
            <a:r>
              <a:rPr sz="2500" dirty="0">
                <a:solidFill>
                  <a:srgbClr val="000000"/>
                </a:solidFill>
              </a:rPr>
              <a:t>1000</a:t>
            </a:r>
          </a:p>
          <a:p>
            <a:pPr lvl="1" indent="-457200">
              <a:spcAft>
                <a:spcPct val="15000"/>
              </a:spcAft>
              <a:buAutoNum type="alphaUcPeriod"/>
            </a:pPr>
            <a:r>
              <a:rPr sz="2500" dirty="0">
                <a:solidFill>
                  <a:srgbClr val="000000"/>
                </a:solidFill>
              </a:rPr>
              <a:t>2</a:t>
            </a:r>
          </a:p>
          <a:p>
            <a:pPr lvl="1" indent="-457200">
              <a:spcAft>
                <a:spcPct val="15000"/>
              </a:spcAft>
              <a:buAutoNum type="alphaUcPeriod"/>
            </a:pPr>
            <a:r>
              <a:rPr lang="es-MX" sz="2500" dirty="0">
                <a:solidFill>
                  <a:srgbClr val="000000"/>
                </a:solidFill>
              </a:rPr>
              <a:t>menos de 1000</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3035808"/>
            <a:ext cx="6882384" cy="498598"/>
          </a:xfrm>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Resumen</a:t>
            </a:r>
            <a:r>
              <a:rPr lang="en-US" dirty="0"/>
              <a:t> y pasos </a:t>
            </a:r>
            <a:r>
              <a:rPr lang="en-US" dirty="0" err="1"/>
              <a:t>siguientes</a:t>
            </a:r>
            <a:endParaRPr lang="en-US"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107996"/>
          </a:xfrm>
        </p:spPr>
        <p:txBody>
          <a:bodyPr anchor="t"/>
          <a:lstStyle>
            <a:lvl1pPr>
              <a:defRPr>
                <a:solidFill>
                  <a:schemeClr val="tx1"/>
                </a:solidFill>
              </a:defRPr>
            </a:lvl1pPr>
          </a:lstStyle>
          <a:p>
            <a:r>
              <a:rPr lang="en-US" dirty="0" err="1"/>
              <a:t>Objetivos</a:t>
            </a:r>
            <a:r>
              <a:rPr lang="en-US" dirty="0"/>
              <a:t> de </a:t>
            </a:r>
            <a:r>
              <a:rPr lang="en-US" dirty="0" err="1"/>
              <a:t>aprendizaje</a:t>
            </a:r>
            <a:endParaRPr lang="en-US" dirty="0"/>
          </a:p>
        </p:txBody>
      </p:sp>
      <p:sp>
        <p:nvSpPr>
          <p:cNvPr id="3" name="Subtitle"/>
          <p:cNvSpPr>
            <a:spLocks noGrp="1"/>
          </p:cNvSpPr>
          <p:nvPr>
            <p:ph type="body" sz="quarter" idx="11"/>
          </p:nvPr>
        </p:nvSpPr>
        <p:spPr>
          <a:xfrm>
            <a:off x="4356100" y="2309811"/>
            <a:ext cx="7253288" cy="3016210"/>
          </a:xfrm>
        </p:spPr>
        <p:txBody>
          <a:bodyPr anchor="t"/>
          <a:lstStyle>
            <a:lvl1pPr marL="231775" indent="-231775">
              <a:spcAft>
                <a:spcPts val="600"/>
              </a:spcAft>
              <a:buFont typeface="Wingdings" panose="05000000000000000000" pitchFamily="2" charset="2"/>
              <a:buChar char=""/>
              <a:defRPr/>
            </a:lvl1pPr>
          </a:lstStyle>
          <a:p>
            <a:pPr lvl="1"/>
            <a:r>
              <a:rPr lang="es-MX" dirty="0"/>
              <a:t>Aprender sobre redes neuronales en general</a:t>
            </a:r>
          </a:p>
          <a:p>
            <a:pPr lvl="1"/>
            <a:r>
              <a:rPr lang="es-MX" dirty="0"/>
              <a:t>Aprender sobre las tareas de </a:t>
            </a:r>
            <a:r>
              <a:rPr lang="es-MX" dirty="0" err="1"/>
              <a:t>computer</a:t>
            </a:r>
            <a:r>
              <a:rPr lang="es-MX" dirty="0"/>
              <a:t> visión más comúnmente resueltas con redes neuronales</a:t>
            </a:r>
          </a:p>
          <a:p>
            <a:pPr lvl="1"/>
            <a:r>
              <a:rPr lang="es-MX" dirty="0"/>
              <a:t>Comprender cómo funcionan las redes neuronales convolucionales (CNN)</a:t>
            </a:r>
          </a:p>
          <a:p>
            <a:pPr lvl="1"/>
            <a:r>
              <a:rPr lang="es-MX" dirty="0"/>
              <a:t>Entrenar una red neuronal para reconocer razas de mascotas a partir de caras</a:t>
            </a:r>
          </a:p>
          <a:p>
            <a:pPr lvl="1"/>
            <a:r>
              <a:rPr lang="es-MX" dirty="0"/>
              <a:t>OPCIONAL: Entrenar una red neuronal para reconocer razas a partir de fotos originales utilizando Transfer </a:t>
            </a:r>
            <a:r>
              <a:rPr lang="es-MX" dirty="0" err="1"/>
              <a:t>Learning</a:t>
            </a:r>
            <a:endParaRPr dirty="0"/>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88263" y="457200"/>
            <a:ext cx="11018520" cy="548640"/>
          </a:xfrm>
        </p:spPr>
        <p:txBody>
          <a:bodyPr/>
          <a:lstStyle>
            <a:lvl1pPr>
              <a:defRPr>
                <a:solidFill>
                  <a:schemeClr val="tx1"/>
                </a:solidFill>
              </a:defRPr>
            </a:lvl1pPr>
          </a:lstStyle>
          <a:p>
            <a:r>
              <a:rPr lang="en-US" dirty="0"/>
              <a:t>Wow!</a:t>
            </a:r>
          </a:p>
        </p:txBody>
      </p:sp>
      <p:sp>
        <p:nvSpPr>
          <p:cNvPr id="3" name="Subtitle"/>
          <p:cNvSpPr>
            <a:spLocks noGrp="1"/>
          </p:cNvSpPr>
          <p:nvPr>
            <p:ph sz="quarter" idx="10"/>
          </p:nvPr>
        </p:nvSpPr>
        <p:spPr>
          <a:xfrm>
            <a:off x="584200" y="1435100"/>
            <a:ext cx="11018838" cy="86177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r>
              <a:rPr lang="es-MX" dirty="0"/>
              <a:t>Hemos aprendido a clasificar razas arbitrarias de perros y gatos con una precisión de ~85% (~96% top-3) a partir de 37 clases.</a:t>
            </a:r>
            <a:endParaRPr dirty="0"/>
          </a:p>
        </p:txBody>
      </p:sp>
      <p:sp>
        <p:nvSpPr>
          <p:cNvPr id="4" name="Title">
            <a:extLst>
              <a:ext uri="{FF2B5EF4-FFF2-40B4-BE49-F238E27FC236}">
                <a16:creationId xmlns:a16="http://schemas.microsoft.com/office/drawing/2014/main" id="{917A3CEB-B404-4282-A717-54B7650A6B57}"/>
              </a:ext>
            </a:extLst>
          </p:cNvPr>
          <p:cNvSpPr txBox="1">
            <a:spLocks/>
          </p:cNvSpPr>
          <p:nvPr/>
        </p:nvSpPr>
        <p:spPr>
          <a:xfrm>
            <a:off x="587621" y="2757763"/>
            <a:ext cx="11018520" cy="5486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Siguiente</a:t>
            </a:r>
            <a:r>
              <a:rPr lang="en-US" dirty="0"/>
              <a:t>:</a:t>
            </a:r>
          </a:p>
        </p:txBody>
      </p:sp>
      <p:sp>
        <p:nvSpPr>
          <p:cNvPr id="5" name="Subtitle">
            <a:extLst>
              <a:ext uri="{FF2B5EF4-FFF2-40B4-BE49-F238E27FC236}">
                <a16:creationId xmlns:a16="http://schemas.microsoft.com/office/drawing/2014/main" id="{7A016B8B-F4D5-418E-9845-7D43CAE4D159}"/>
              </a:ext>
            </a:extLst>
          </p:cNvPr>
          <p:cNvSpPr txBox="1">
            <a:spLocks/>
          </p:cNvSpPr>
          <p:nvPr/>
        </p:nvSpPr>
        <p:spPr>
          <a:xfrm>
            <a:off x="584200" y="3409050"/>
            <a:ext cx="11018838" cy="30654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ct val="0"/>
              </a:spcAft>
              <a:buClrTx/>
              <a:buSzPct val="90000"/>
              <a:buFont typeface="Wingdings" panose="05000000000000000000" pitchFamily="2" charset="2"/>
              <a:buNone/>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buFont typeface="Arial" panose="020B0604020202020204" pitchFamily="34" charset="0"/>
              <a:buChar char="•"/>
            </a:pPr>
            <a:r>
              <a:rPr lang="es-MX" dirty="0"/>
              <a:t>Aprende a desplegar el modelo en </a:t>
            </a:r>
            <a:r>
              <a:rPr lang="en-US" dirty="0">
                <a:hlinkClick r:id="rId3"/>
              </a:rPr>
              <a:t>Azure Functions</a:t>
            </a:r>
            <a:r>
              <a:rPr lang="en-US" dirty="0"/>
              <a:t> o </a:t>
            </a:r>
            <a:r>
              <a:rPr lang="en-US" dirty="0">
                <a:hlinkClick r:id="rId4"/>
              </a:rPr>
              <a:t>Azure ML Cluster</a:t>
            </a:r>
            <a:endParaRPr lang="en-US" dirty="0"/>
          </a:p>
          <a:p>
            <a:pPr marL="457200" indent="-457200">
              <a:buFont typeface="Arial" panose="020B0604020202020204" pitchFamily="34" charset="0"/>
              <a:buChar char="•"/>
            </a:pPr>
            <a:r>
              <a:rPr lang="es-MX" dirty="0"/>
              <a:t>Crear una aplicación móvil completa que pueda reconocer razas de gatos/perros:</a:t>
            </a:r>
            <a:endParaRPr lang="en-US" dirty="0"/>
          </a:p>
          <a:p>
            <a:pPr marL="914400" lvl="1" indent="-457200">
              <a:buFont typeface="Arial" panose="020B0604020202020204" pitchFamily="34" charset="0"/>
              <a:buChar char="•"/>
            </a:pPr>
            <a:r>
              <a:rPr lang="en-US" dirty="0" err="1"/>
              <a:t>Usando</a:t>
            </a:r>
            <a:r>
              <a:rPr lang="en-US" dirty="0"/>
              <a:t> Mobile-Net e </a:t>
            </a:r>
            <a:r>
              <a:rPr lang="en-US" dirty="0" err="1"/>
              <a:t>inferencia</a:t>
            </a:r>
            <a:r>
              <a:rPr lang="en-US" dirty="0"/>
              <a:t> local </a:t>
            </a:r>
          </a:p>
          <a:p>
            <a:pPr marL="914400" lvl="1" indent="-457200">
              <a:buFont typeface="Arial" panose="020B0604020202020204" pitchFamily="34" charset="0"/>
              <a:buChar char="•"/>
            </a:pPr>
            <a:r>
              <a:rPr lang="es-MX" dirty="0"/>
              <a:t>Uso del modelo desplegado en Azure</a:t>
            </a:r>
            <a:endParaRPr lang="en-US" dirty="0"/>
          </a:p>
          <a:p>
            <a:pPr marL="457200" indent="-457200">
              <a:buFont typeface="Arial" panose="020B0604020202020204" pitchFamily="34" charset="0"/>
              <a:buChar char="•"/>
            </a:pPr>
            <a:r>
              <a:rPr lang="es-MX" dirty="0"/>
              <a:t>Aprende a tratar con texto en </a:t>
            </a:r>
            <a:r>
              <a:rPr lang="en-US" dirty="0" err="1">
                <a:hlinkClick r:id="rId5"/>
              </a:rPr>
              <a:t>PyTorch</a:t>
            </a:r>
            <a:r>
              <a:rPr lang="en-US" dirty="0"/>
              <a:t> o </a:t>
            </a:r>
            <a:r>
              <a:rPr lang="en-US" dirty="0">
                <a:hlinkClick r:id="rId6"/>
              </a:rPr>
              <a:t>TensorFlow</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5216" y="2309812"/>
            <a:ext cx="3182027" cy="1107996"/>
          </a:xfrm>
        </p:spPr>
        <p:txBody>
          <a:bodyPr anchor="t"/>
          <a:lstStyle>
            <a:lvl1pPr>
              <a:defRPr>
                <a:solidFill>
                  <a:schemeClr val="tx1"/>
                </a:solidFill>
              </a:defRPr>
            </a:lvl1pPr>
          </a:lstStyle>
          <a:p>
            <a:r>
              <a:rPr lang="en-US" dirty="0" err="1"/>
              <a:t>Requisitos</a:t>
            </a:r>
            <a:r>
              <a:rPr lang="en-US" dirty="0"/>
              <a:t> </a:t>
            </a:r>
            <a:r>
              <a:rPr lang="en-US" dirty="0" err="1"/>
              <a:t>previos</a:t>
            </a:r>
            <a:endParaRPr lang="en-US" dirty="0"/>
          </a:p>
        </p:txBody>
      </p:sp>
      <p:sp>
        <p:nvSpPr>
          <p:cNvPr id="3" name="Subtitle"/>
          <p:cNvSpPr>
            <a:spLocks noGrp="1"/>
          </p:cNvSpPr>
          <p:nvPr>
            <p:ph type="body" sz="quarter" idx="11"/>
          </p:nvPr>
        </p:nvSpPr>
        <p:spPr>
          <a:xfrm>
            <a:off x="4356100" y="2309812"/>
            <a:ext cx="7253288" cy="2277547"/>
          </a:xfrm>
        </p:spPr>
        <p:txBody>
          <a:bodyPr anchor="t"/>
          <a:lstStyle>
            <a:lvl1pPr marL="231775" indent="-231775">
              <a:spcAft>
                <a:spcPts val="600"/>
              </a:spcAft>
              <a:buFont typeface="Wingdings" panose="05000000000000000000" pitchFamily="2" charset="2"/>
              <a:buChar char=""/>
              <a:defRPr/>
            </a:lvl1pPr>
          </a:lstStyle>
          <a:p>
            <a:pPr lvl="1"/>
            <a:r>
              <a:rPr lang="es-MX" dirty="0"/>
              <a:t>Conocimientos básicos de Python y </a:t>
            </a:r>
            <a:r>
              <a:rPr lang="es-MX" dirty="0" err="1"/>
              <a:t>Jupyter</a:t>
            </a:r>
            <a:r>
              <a:rPr lang="es-MX" dirty="0"/>
              <a:t> Notebooks</a:t>
            </a:r>
          </a:p>
          <a:p>
            <a:pPr lvl="1"/>
            <a:r>
              <a:rPr lang="es-MX" dirty="0"/>
              <a:t>Cierta familiaridad con el </a:t>
            </a:r>
            <a:r>
              <a:rPr lang="es-MX" dirty="0" err="1"/>
              <a:t>framework</a:t>
            </a:r>
            <a:r>
              <a:rPr lang="es-MX" dirty="0"/>
              <a:t> </a:t>
            </a:r>
            <a:r>
              <a:rPr lang="es-MX" dirty="0" err="1"/>
              <a:t>PyTorch</a:t>
            </a:r>
            <a:r>
              <a:rPr lang="es-MX" dirty="0"/>
              <a:t>/</a:t>
            </a:r>
            <a:r>
              <a:rPr lang="es-MX" dirty="0" err="1"/>
              <a:t>TensorFlow</a:t>
            </a:r>
            <a:r>
              <a:rPr lang="es-MX" dirty="0"/>
              <a:t>, incluyendo tensores, fundamentos de propagación hacia atrás y construcción de modelos</a:t>
            </a:r>
          </a:p>
          <a:p>
            <a:pPr lvl="1"/>
            <a:r>
              <a:rPr lang="es-MX" dirty="0"/>
              <a:t>Comprensión de conceptos de machine </a:t>
            </a:r>
            <a:r>
              <a:rPr lang="es-MX" dirty="0" err="1"/>
              <a:t>learning</a:t>
            </a:r>
            <a:r>
              <a:rPr lang="es-MX" dirty="0"/>
              <a:t>, como clasificación, conjunto de datos de entrenamiento/prueba, precisión, etc.</a:t>
            </a:r>
            <a:endParaRPr dirty="0"/>
          </a:p>
        </p:txBody>
      </p:sp>
      <p:sp>
        <p:nvSpPr>
          <p:cNvPr id="4" name="Title">
            <a:extLst>
              <a:ext uri="{FF2B5EF4-FFF2-40B4-BE49-F238E27FC236}">
                <a16:creationId xmlns:a16="http://schemas.microsoft.com/office/drawing/2014/main" id="{AB57E91E-853B-4D1C-8412-AF44E0AA67AF}"/>
              </a:ext>
            </a:extLst>
          </p:cNvPr>
          <p:cNvSpPr txBox="1">
            <a:spLocks/>
          </p:cNvSpPr>
          <p:nvPr/>
        </p:nvSpPr>
        <p:spPr>
          <a:xfrm>
            <a:off x="585215" y="4653136"/>
            <a:ext cx="3182027" cy="5486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Para </a:t>
            </a:r>
            <a:r>
              <a:rPr lang="en-US" dirty="0" err="1"/>
              <a:t>aprender</a:t>
            </a:r>
            <a:r>
              <a:rPr lang="en-US" dirty="0"/>
              <a:t>:</a:t>
            </a:r>
          </a:p>
        </p:txBody>
      </p:sp>
      <p:sp>
        <p:nvSpPr>
          <p:cNvPr id="5" name="Subtitle">
            <a:extLst>
              <a:ext uri="{FF2B5EF4-FFF2-40B4-BE49-F238E27FC236}">
                <a16:creationId xmlns:a16="http://schemas.microsoft.com/office/drawing/2014/main" id="{C78D0BFB-1090-4E0C-887D-CD7841C5029C}"/>
              </a:ext>
            </a:extLst>
          </p:cNvPr>
          <p:cNvSpPr txBox="1">
            <a:spLocks/>
          </p:cNvSpPr>
          <p:nvPr/>
        </p:nvSpPr>
        <p:spPr>
          <a:xfrm>
            <a:off x="4330630" y="4797152"/>
            <a:ext cx="7253288" cy="1046440"/>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t>Leer: </a:t>
            </a:r>
            <a:r>
              <a:rPr lang="en-US" dirty="0">
                <a:hlinkClick r:id="rId3"/>
              </a:rPr>
              <a:t>http://eazify.net/nnintro</a:t>
            </a:r>
            <a:r>
              <a:rPr lang="en-US" dirty="0"/>
              <a:t> </a:t>
            </a:r>
          </a:p>
          <a:p>
            <a:pPr lvl="1"/>
            <a:r>
              <a:rPr lang="en-US" dirty="0" err="1"/>
              <a:t>Introducción</a:t>
            </a:r>
            <a:r>
              <a:rPr lang="en-US" dirty="0"/>
              <a:t> a </a:t>
            </a:r>
            <a:r>
              <a:rPr lang="en-US" dirty="0" err="1"/>
              <a:t>PyTorch</a:t>
            </a:r>
            <a:r>
              <a:rPr lang="en-US" dirty="0"/>
              <a:t>: </a:t>
            </a:r>
            <a:r>
              <a:rPr lang="en-US" dirty="0">
                <a:hlinkClick r:id="rId4"/>
              </a:rPr>
              <a:t>http://aka.ms/learntorch/intro</a:t>
            </a:r>
            <a:r>
              <a:rPr lang="en-US" dirty="0"/>
              <a:t> </a:t>
            </a:r>
          </a:p>
          <a:p>
            <a:pPr lvl="1"/>
            <a:r>
              <a:rPr lang="en-US" dirty="0" err="1"/>
              <a:t>Introducción</a:t>
            </a:r>
            <a:r>
              <a:rPr lang="en-US" dirty="0"/>
              <a:t> a TensorFlow: </a:t>
            </a:r>
            <a:r>
              <a:rPr lang="en-US" dirty="0">
                <a:hlinkClick r:id="rId5"/>
              </a:rPr>
              <a:t>http://aka.ms/learntf/keras</a:t>
            </a:r>
            <a:r>
              <a:rPr lang="en-US" dirty="0"/>
              <a:t> </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err="1"/>
              <a:t>Introducción</a:t>
            </a:r>
            <a:r>
              <a:rPr lang="en-US" dirty="0"/>
              <a:t> a Redes </a:t>
            </a:r>
            <a:r>
              <a:rPr lang="en-US" dirty="0" err="1"/>
              <a:t>Neuronales</a:t>
            </a:r>
            <a:endParaRPr lang="en-US"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0EDE04B4-E401-44BC-8957-5FEFF033AD59}"/>
              </a:ext>
            </a:extLst>
          </p:cNvPr>
          <p:cNvSpPr>
            <a:spLocks noGrp="1"/>
          </p:cNvSpPr>
          <p:nvPr>
            <p:ph type="title"/>
          </p:nvPr>
        </p:nvSpPr>
        <p:spPr>
          <a:xfrm>
            <a:off x="588263" y="457200"/>
            <a:ext cx="11018520" cy="553998"/>
          </a:xfrm>
        </p:spPr>
        <p:txBody>
          <a:bodyPr/>
          <a:lstStyle/>
          <a:p>
            <a:r>
              <a:rPr lang="es-MX" dirty="0"/>
              <a:t>Las redes neuronales se inspiran en nuestro cerebro</a:t>
            </a:r>
            <a:endParaRPr lang="en-US" dirty="0"/>
          </a:p>
        </p:txBody>
      </p:sp>
      <p:sp>
        <p:nvSpPr>
          <p:cNvPr id="75" name="Text Placeholder 2">
            <a:extLst>
              <a:ext uri="{FF2B5EF4-FFF2-40B4-BE49-F238E27FC236}">
                <a16:creationId xmlns:a16="http://schemas.microsoft.com/office/drawing/2014/main" id="{2E813692-79CD-48EC-B89E-4944B102F4F5}"/>
              </a:ext>
            </a:extLst>
          </p:cNvPr>
          <p:cNvSpPr>
            <a:spLocks noGrp="1"/>
          </p:cNvSpPr>
          <p:nvPr>
            <p:ph type="body" sz="quarter" idx="16"/>
          </p:nvPr>
        </p:nvSpPr>
        <p:spPr>
          <a:xfrm>
            <a:off x="584199" y="5689600"/>
            <a:ext cx="5367528" cy="276999"/>
          </a:xfrm>
        </p:spPr>
        <p:txBody>
          <a:bodyPr/>
          <a:lstStyle/>
          <a:p>
            <a:r>
              <a:rPr lang="en-US" dirty="0" err="1"/>
              <a:t>Neurona</a:t>
            </a:r>
            <a:r>
              <a:rPr lang="en-US" dirty="0"/>
              <a:t> real</a:t>
            </a:r>
          </a:p>
        </p:txBody>
      </p:sp>
      <p:pic>
        <p:nvPicPr>
          <p:cNvPr id="2050" name="Picture 2" descr="Model of a Neuron">
            <a:extLst>
              <a:ext uri="{FF2B5EF4-FFF2-40B4-BE49-F238E27FC236}">
                <a16:creationId xmlns:a16="http://schemas.microsoft.com/office/drawing/2014/main" id="{BA428BA2-2D98-444E-BBDC-1F7543EDA2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8" r="5608"/>
          <a:stretch/>
        </p:blipFill>
        <p:spPr bwMode="auto">
          <a:xfrm>
            <a:off x="582612" y="2025650"/>
            <a:ext cx="5367528" cy="3474720"/>
          </a:xfrm>
          <a:prstGeom prst="rect">
            <a:avLst/>
          </a:prstGeom>
          <a:solidFill>
            <a:srgbClr val="FFFFFF"/>
          </a:solidFill>
        </p:spPr>
      </p:pic>
      <p:sp>
        <p:nvSpPr>
          <p:cNvPr id="77" name="Text Placeholder 4">
            <a:extLst>
              <a:ext uri="{FF2B5EF4-FFF2-40B4-BE49-F238E27FC236}">
                <a16:creationId xmlns:a16="http://schemas.microsoft.com/office/drawing/2014/main" id="{CA36875E-44A8-4893-8863-B0726A7384B9}"/>
              </a:ext>
            </a:extLst>
          </p:cNvPr>
          <p:cNvSpPr>
            <a:spLocks noGrp="1"/>
          </p:cNvSpPr>
          <p:nvPr>
            <p:ph type="body" sz="quarter" idx="18"/>
          </p:nvPr>
        </p:nvSpPr>
        <p:spPr>
          <a:xfrm>
            <a:off x="6241860" y="5689600"/>
            <a:ext cx="5367528" cy="276999"/>
          </a:xfrm>
        </p:spPr>
        <p:txBody>
          <a:bodyPr/>
          <a:lstStyle/>
          <a:p>
            <a:r>
              <a:rPr lang="en-US" dirty="0" err="1"/>
              <a:t>Neurona</a:t>
            </a:r>
            <a:r>
              <a:rPr lang="en-US" dirty="0"/>
              <a:t> artificial</a:t>
            </a:r>
          </a:p>
        </p:txBody>
      </p:sp>
      <p:pic>
        <p:nvPicPr>
          <p:cNvPr id="2052" name="Picture 4" descr="Model of a Neuron">
            <a:extLst>
              <a:ext uri="{FF2B5EF4-FFF2-40B4-BE49-F238E27FC236}">
                <a16:creationId xmlns:a16="http://schemas.microsoft.com/office/drawing/2014/main" id="{C9016712-C896-4285-9803-9E517F7D96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27" r="5" b="5"/>
          <a:stretch/>
        </p:blipFill>
        <p:spPr bwMode="auto">
          <a:xfrm>
            <a:off x="6239255" y="2025650"/>
            <a:ext cx="5367528" cy="3474720"/>
          </a:xfrm>
          <a:prstGeom prst="rect">
            <a:avLst/>
          </a:prstGeom>
          <a:solidFill>
            <a:srgbClr val="FFFFFF"/>
          </a:solidFill>
        </p:spPr>
      </p:pic>
      <p:pic>
        <p:nvPicPr>
          <p:cNvPr id="6" name="Picture 5">
            <a:extLst>
              <a:ext uri="{FF2B5EF4-FFF2-40B4-BE49-F238E27FC236}">
                <a16:creationId xmlns:a16="http://schemas.microsoft.com/office/drawing/2014/main" id="{87118F44-2363-47B2-B39C-6D62457FBE25}"/>
              </a:ext>
            </a:extLst>
          </p:cNvPr>
          <p:cNvPicPr>
            <a:picLocks noChangeAspect="1"/>
          </p:cNvPicPr>
          <p:nvPr/>
        </p:nvPicPr>
        <p:blipFill>
          <a:blip r:embed="rId4"/>
          <a:stretch>
            <a:fillRect/>
          </a:stretch>
        </p:blipFill>
        <p:spPr>
          <a:xfrm>
            <a:off x="8904312" y="1556792"/>
            <a:ext cx="2512173" cy="1016832"/>
          </a:xfrm>
          <a:prstGeom prst="rect">
            <a:avLst/>
          </a:prstGeom>
        </p:spPr>
      </p:pic>
      <p:sp>
        <p:nvSpPr>
          <p:cNvPr id="9" name="TextBox 8">
            <a:extLst>
              <a:ext uri="{FF2B5EF4-FFF2-40B4-BE49-F238E27FC236}">
                <a16:creationId xmlns:a16="http://schemas.microsoft.com/office/drawing/2014/main" id="{D66909D2-86B1-4472-8EF2-889A458E92B8}"/>
              </a:ext>
            </a:extLst>
          </p:cNvPr>
          <p:cNvSpPr txBox="1"/>
          <p:nvPr/>
        </p:nvSpPr>
        <p:spPr>
          <a:xfrm>
            <a:off x="551384" y="1071128"/>
            <a:ext cx="6762134" cy="369332"/>
          </a:xfrm>
          <a:prstGeom prst="rect">
            <a:avLst/>
          </a:prstGeom>
          <a:noFill/>
        </p:spPr>
        <p:txBody>
          <a:bodyPr wrap="square">
            <a:spAutoFit/>
          </a:bodyPr>
          <a:lstStyle/>
          <a:p>
            <a:r>
              <a:rPr lang="en-US" dirty="0">
                <a:hlinkClick r:id="rId5"/>
              </a:rPr>
              <a:t>http://eazify.net/nnintro</a:t>
            </a:r>
            <a:endParaRPr lang="ru-RU" dirty="0"/>
          </a:p>
        </p:txBody>
      </p:sp>
    </p:spTree>
    <p:extLst>
      <p:ext uri="{BB962C8B-B14F-4D97-AF65-F5344CB8AC3E}">
        <p14:creationId xmlns:p14="http://schemas.microsoft.com/office/powerpoint/2010/main" val="30664916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A0ED816-845A-48D5-8495-E894127940CC}"/>
                  </a:ext>
                </a:extLst>
              </p:cNvPr>
              <p:cNvSpPr txBox="1"/>
              <p:nvPr/>
            </p:nvSpPr>
            <p:spPr>
              <a:xfrm>
                <a:off x="6142432" y="4762118"/>
                <a:ext cx="710643" cy="69153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51" name="TextBox 50">
                <a:extLst>
                  <a:ext uri="{FF2B5EF4-FFF2-40B4-BE49-F238E27FC236}">
                    <a16:creationId xmlns:a16="http://schemas.microsoft.com/office/drawing/2014/main" id="{FA0ED816-845A-48D5-8495-E894127940CC}"/>
                  </a:ext>
                </a:extLst>
              </p:cNvPr>
              <p:cNvSpPr txBox="1">
                <a:spLocks noRot="1" noChangeAspect="1" noMove="1" noResize="1" noEditPoints="1" noAdjustHandles="1" noChangeArrowheads="1" noChangeShapeType="1" noTextEdit="1"/>
              </p:cNvSpPr>
              <p:nvPr/>
            </p:nvSpPr>
            <p:spPr>
              <a:xfrm>
                <a:off x="6142432" y="4762118"/>
                <a:ext cx="710643" cy="691536"/>
              </a:xfrm>
              <a:prstGeom prst="rect">
                <a:avLst/>
              </a:prstGeom>
              <a:blipFill>
                <a:blip r:embed="rId2"/>
                <a:stretch>
                  <a:fillRect/>
                </a:stretch>
              </a:blipFill>
            </p:spPr>
            <p:txBody>
              <a:bodyPr/>
              <a:lstStyle/>
              <a:p>
                <a:r>
                  <a:rPr lang="ru-RU">
                    <a:noFill/>
                  </a:rPr>
                  <a:t> </a:t>
                </a:r>
              </a:p>
            </p:txBody>
          </p:sp>
        </mc:Fallback>
      </mc:AlternateContent>
      <p:sp>
        <p:nvSpPr>
          <p:cNvPr id="52" name="Rectangle 51">
            <a:extLst>
              <a:ext uri="{FF2B5EF4-FFF2-40B4-BE49-F238E27FC236}">
                <a16:creationId xmlns:a16="http://schemas.microsoft.com/office/drawing/2014/main" id="{742D37C2-5750-4D6F-9AF1-2C3B56B92360}"/>
              </a:ext>
            </a:extLst>
          </p:cNvPr>
          <p:cNvSpPr/>
          <p:nvPr/>
        </p:nvSpPr>
        <p:spPr bwMode="auto">
          <a:xfrm>
            <a:off x="6035363" y="5099660"/>
            <a:ext cx="576064" cy="6915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 name="Title 6">
            <a:extLst>
              <a:ext uri="{FF2B5EF4-FFF2-40B4-BE49-F238E27FC236}">
                <a16:creationId xmlns:a16="http://schemas.microsoft.com/office/drawing/2014/main" id="{95F0D3A9-4E4B-444E-84A4-76D892EF30FC}"/>
              </a:ext>
            </a:extLst>
          </p:cNvPr>
          <p:cNvSpPr>
            <a:spLocks noGrp="1"/>
          </p:cNvSpPr>
          <p:nvPr>
            <p:ph type="title"/>
          </p:nvPr>
        </p:nvSpPr>
        <p:spPr/>
        <p:txBody>
          <a:bodyPr/>
          <a:lstStyle/>
          <a:p>
            <a:r>
              <a:rPr lang="en-US" dirty="0" err="1"/>
              <a:t>Tensores</a:t>
            </a:r>
            <a:endParaRPr lang="ru-RU" dirty="0"/>
          </a:p>
        </p:txBody>
      </p:sp>
      <p:sp>
        <p:nvSpPr>
          <p:cNvPr id="9" name="Oval 8">
            <a:extLst>
              <a:ext uri="{FF2B5EF4-FFF2-40B4-BE49-F238E27FC236}">
                <a16:creationId xmlns:a16="http://schemas.microsoft.com/office/drawing/2014/main" id="{B4A5FF6F-F065-4AEB-9E27-E53AC547427D}"/>
              </a:ext>
            </a:extLst>
          </p:cNvPr>
          <p:cNvSpPr/>
          <p:nvPr/>
        </p:nvSpPr>
        <p:spPr bwMode="auto">
          <a:xfrm>
            <a:off x="2495600" y="2276872"/>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A6333B99-AA5F-4D33-9815-5B288609AA2F}"/>
              </a:ext>
            </a:extLst>
          </p:cNvPr>
          <p:cNvSpPr/>
          <p:nvPr/>
        </p:nvSpPr>
        <p:spPr bwMode="auto">
          <a:xfrm>
            <a:off x="2495600" y="3429000"/>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C857CA7-D06C-4705-BFCC-8149C3DF4BBA}"/>
              </a:ext>
            </a:extLst>
          </p:cNvPr>
          <p:cNvCxnSpPr>
            <a:cxnSpLocks/>
            <a:stCxn id="9" idx="6"/>
          </p:cNvCxnSpPr>
          <p:nvPr/>
        </p:nvCxnSpPr>
        <p:spPr>
          <a:xfrm>
            <a:off x="3359696" y="2708920"/>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3317C7-541E-468B-B647-CF19C4F14A93}"/>
              </a:ext>
            </a:extLst>
          </p:cNvPr>
          <p:cNvCxnSpPr>
            <a:cxnSpLocks/>
          </p:cNvCxnSpPr>
          <p:nvPr/>
        </p:nvCxnSpPr>
        <p:spPr>
          <a:xfrm>
            <a:off x="3359696" y="3861048"/>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12A60A-0DC3-4E73-B0D7-058E2C2EDBF6}"/>
              </a:ext>
            </a:extLst>
          </p:cNvPr>
          <p:cNvCxnSpPr>
            <a:cxnSpLocks/>
            <a:endCxn id="9" idx="2"/>
          </p:cNvCxnSpPr>
          <p:nvPr/>
        </p:nvCxnSpPr>
        <p:spPr>
          <a:xfrm>
            <a:off x="1271464" y="1988840"/>
            <a:ext cx="1224136" cy="72008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622C22-BEEF-48EB-9554-473DDAF457FE}"/>
              </a:ext>
            </a:extLst>
          </p:cNvPr>
          <p:cNvSpPr txBox="1"/>
          <p:nvPr/>
        </p:nvSpPr>
        <p:spPr>
          <a:xfrm>
            <a:off x="695400" y="1758541"/>
            <a:ext cx="339837" cy="430887"/>
          </a:xfrm>
          <a:prstGeom prst="rect">
            <a:avLst/>
          </a:prstGeom>
          <a:noFill/>
        </p:spPr>
        <p:txBody>
          <a:bodyPr wrap="none" lIns="0" tIns="0" rIns="0" bIns="0" rtlCol="0">
            <a:spAutoFit/>
          </a:bodyPr>
          <a:lstStyle/>
          <a:p>
            <a:pPr algn="l"/>
            <a:r>
              <a:rPr lang="en-US" sz="2800" dirty="0"/>
              <a:t>X</a:t>
            </a:r>
            <a:r>
              <a:rPr lang="en-US" sz="2800" baseline="-25000" dirty="0"/>
              <a:t>1</a:t>
            </a:r>
            <a:endParaRPr lang="ru-RU" sz="2800" baseline="-25000" dirty="0" err="1"/>
          </a:p>
        </p:txBody>
      </p:sp>
      <p:sp>
        <p:nvSpPr>
          <p:cNvPr id="19" name="TextBox 18">
            <a:extLst>
              <a:ext uri="{FF2B5EF4-FFF2-40B4-BE49-F238E27FC236}">
                <a16:creationId xmlns:a16="http://schemas.microsoft.com/office/drawing/2014/main" id="{CBD19EC6-3FA3-445E-B85F-7EDB2EA15437}"/>
              </a:ext>
            </a:extLst>
          </p:cNvPr>
          <p:cNvSpPr txBox="1"/>
          <p:nvPr/>
        </p:nvSpPr>
        <p:spPr>
          <a:xfrm>
            <a:off x="695399" y="3107983"/>
            <a:ext cx="339837" cy="430887"/>
          </a:xfrm>
          <a:prstGeom prst="rect">
            <a:avLst/>
          </a:prstGeom>
          <a:noFill/>
        </p:spPr>
        <p:txBody>
          <a:bodyPr wrap="none" lIns="0" tIns="0" rIns="0" bIns="0" rtlCol="0">
            <a:spAutoFit/>
          </a:bodyPr>
          <a:lstStyle/>
          <a:p>
            <a:pPr algn="l"/>
            <a:r>
              <a:rPr lang="en-US" sz="2800" dirty="0"/>
              <a:t>X</a:t>
            </a:r>
            <a:r>
              <a:rPr lang="en-US" sz="2800" baseline="-25000" dirty="0"/>
              <a:t>2</a:t>
            </a:r>
            <a:endParaRPr lang="ru-RU" sz="2800" baseline="-25000" dirty="0" err="1"/>
          </a:p>
        </p:txBody>
      </p:sp>
      <p:sp>
        <p:nvSpPr>
          <p:cNvPr id="20" name="TextBox 19">
            <a:extLst>
              <a:ext uri="{FF2B5EF4-FFF2-40B4-BE49-F238E27FC236}">
                <a16:creationId xmlns:a16="http://schemas.microsoft.com/office/drawing/2014/main" id="{33F3976B-521A-4EC4-A4A7-9D3C6D9B85C9}"/>
              </a:ext>
            </a:extLst>
          </p:cNvPr>
          <p:cNvSpPr txBox="1"/>
          <p:nvPr/>
        </p:nvSpPr>
        <p:spPr>
          <a:xfrm>
            <a:off x="695398" y="4457425"/>
            <a:ext cx="339837" cy="430887"/>
          </a:xfrm>
          <a:prstGeom prst="rect">
            <a:avLst/>
          </a:prstGeom>
          <a:noFill/>
        </p:spPr>
        <p:txBody>
          <a:bodyPr wrap="none" lIns="0" tIns="0" rIns="0" bIns="0" rtlCol="0">
            <a:spAutoFit/>
          </a:bodyPr>
          <a:lstStyle/>
          <a:p>
            <a:pPr algn="l"/>
            <a:r>
              <a:rPr lang="en-US" sz="2800" dirty="0"/>
              <a:t>X</a:t>
            </a:r>
            <a:r>
              <a:rPr lang="en-US" sz="2800" baseline="-25000" dirty="0"/>
              <a:t>3</a:t>
            </a:r>
            <a:endParaRPr lang="ru-RU" sz="2800" baseline="-25000" dirty="0" err="1"/>
          </a:p>
        </p:txBody>
      </p:sp>
      <p:cxnSp>
        <p:nvCxnSpPr>
          <p:cNvPr id="21" name="Straight Arrow Connector 20">
            <a:extLst>
              <a:ext uri="{FF2B5EF4-FFF2-40B4-BE49-F238E27FC236}">
                <a16:creationId xmlns:a16="http://schemas.microsoft.com/office/drawing/2014/main" id="{31F14A01-CB0E-439C-BD6F-57AB5540DBC4}"/>
              </a:ext>
            </a:extLst>
          </p:cNvPr>
          <p:cNvCxnSpPr>
            <a:cxnSpLocks/>
            <a:endCxn id="10" idx="2"/>
          </p:cNvCxnSpPr>
          <p:nvPr/>
        </p:nvCxnSpPr>
        <p:spPr>
          <a:xfrm>
            <a:off x="1271464" y="2009209"/>
            <a:ext cx="1224136" cy="185183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382E2-7845-46C8-9D7A-51960F72B260}"/>
              </a:ext>
            </a:extLst>
          </p:cNvPr>
          <p:cNvCxnSpPr>
            <a:cxnSpLocks/>
            <a:endCxn id="9" idx="2"/>
          </p:cNvCxnSpPr>
          <p:nvPr/>
        </p:nvCxnSpPr>
        <p:spPr>
          <a:xfrm flipV="1">
            <a:off x="1199456" y="2708920"/>
            <a:ext cx="1296144" cy="61450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C3BACD-0E07-4A7C-BFD7-5240C7A811EB}"/>
              </a:ext>
            </a:extLst>
          </p:cNvPr>
          <p:cNvCxnSpPr>
            <a:cxnSpLocks/>
            <a:endCxn id="10" idx="2"/>
          </p:cNvCxnSpPr>
          <p:nvPr/>
        </p:nvCxnSpPr>
        <p:spPr>
          <a:xfrm>
            <a:off x="1199456" y="3323426"/>
            <a:ext cx="1296144" cy="53762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D842B-33E7-4DB2-9831-27DA8C670310}"/>
              </a:ext>
            </a:extLst>
          </p:cNvPr>
          <p:cNvCxnSpPr>
            <a:cxnSpLocks/>
            <a:endCxn id="10" idx="2"/>
          </p:cNvCxnSpPr>
          <p:nvPr/>
        </p:nvCxnSpPr>
        <p:spPr>
          <a:xfrm flipV="1">
            <a:off x="1199456" y="3861048"/>
            <a:ext cx="1296144" cy="81182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A4472C-3E01-4119-B3F9-F71DB1BE89F4}"/>
              </a:ext>
            </a:extLst>
          </p:cNvPr>
          <p:cNvCxnSpPr>
            <a:cxnSpLocks/>
            <a:endCxn id="9" idx="2"/>
          </p:cNvCxnSpPr>
          <p:nvPr/>
        </p:nvCxnSpPr>
        <p:spPr>
          <a:xfrm flipV="1">
            <a:off x="1199455" y="2708920"/>
            <a:ext cx="1296145" cy="196394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BBB2C8-E004-4C55-9E0C-09948A35A77B}"/>
              </a:ext>
            </a:extLst>
          </p:cNvPr>
          <p:cNvSpPr txBox="1"/>
          <p:nvPr/>
        </p:nvSpPr>
        <p:spPr>
          <a:xfrm>
            <a:off x="4566108" y="2493476"/>
            <a:ext cx="333425" cy="430887"/>
          </a:xfrm>
          <a:prstGeom prst="rect">
            <a:avLst/>
          </a:prstGeom>
          <a:noFill/>
        </p:spPr>
        <p:txBody>
          <a:bodyPr wrap="none" lIns="0" tIns="0" rIns="0" bIns="0" rtlCol="0">
            <a:spAutoFit/>
          </a:bodyPr>
          <a:lstStyle/>
          <a:p>
            <a:pPr algn="l"/>
            <a:r>
              <a:rPr lang="en-US" sz="2800" dirty="0"/>
              <a:t>Z</a:t>
            </a:r>
            <a:r>
              <a:rPr lang="en-US" sz="2800" baseline="-25000" dirty="0"/>
              <a:t>1</a:t>
            </a:r>
            <a:endParaRPr lang="ru-RU" sz="2800" baseline="-25000" dirty="0" err="1"/>
          </a:p>
        </p:txBody>
      </p:sp>
      <p:sp>
        <p:nvSpPr>
          <p:cNvPr id="38" name="TextBox 37">
            <a:extLst>
              <a:ext uri="{FF2B5EF4-FFF2-40B4-BE49-F238E27FC236}">
                <a16:creationId xmlns:a16="http://schemas.microsoft.com/office/drawing/2014/main" id="{BA7E85C7-283B-4EB2-8446-5823F240F041}"/>
              </a:ext>
            </a:extLst>
          </p:cNvPr>
          <p:cNvSpPr txBox="1"/>
          <p:nvPr/>
        </p:nvSpPr>
        <p:spPr>
          <a:xfrm>
            <a:off x="4571064" y="3625531"/>
            <a:ext cx="333425" cy="430887"/>
          </a:xfrm>
          <a:prstGeom prst="rect">
            <a:avLst/>
          </a:prstGeom>
          <a:noFill/>
        </p:spPr>
        <p:txBody>
          <a:bodyPr wrap="none" lIns="0" tIns="0" rIns="0" bIns="0" rtlCol="0">
            <a:spAutoFit/>
          </a:bodyPr>
          <a:lstStyle/>
          <a:p>
            <a:pPr algn="l"/>
            <a:r>
              <a:rPr lang="en-US" sz="2800" dirty="0"/>
              <a:t>Z</a:t>
            </a:r>
            <a:r>
              <a:rPr lang="en-US" sz="2800" baseline="-25000" dirty="0"/>
              <a:t>2</a:t>
            </a:r>
            <a:endParaRPr lang="ru-RU" sz="2800" baseline="-25000" dirty="0" err="1"/>
          </a:p>
        </p:txBody>
      </p:sp>
      <p:sp>
        <p:nvSpPr>
          <p:cNvPr id="39" name="TextBox 38">
            <a:extLst>
              <a:ext uri="{FF2B5EF4-FFF2-40B4-BE49-F238E27FC236}">
                <a16:creationId xmlns:a16="http://schemas.microsoft.com/office/drawing/2014/main" id="{21E2C085-F53A-45FB-B336-5715D1F2F2AF}"/>
              </a:ext>
            </a:extLst>
          </p:cNvPr>
          <p:cNvSpPr txBox="1"/>
          <p:nvPr/>
        </p:nvSpPr>
        <p:spPr>
          <a:xfrm>
            <a:off x="1788922" y="1966795"/>
            <a:ext cx="371897" cy="307777"/>
          </a:xfrm>
          <a:prstGeom prst="rect">
            <a:avLst/>
          </a:prstGeom>
          <a:noFill/>
        </p:spPr>
        <p:txBody>
          <a:bodyPr wrap="none" lIns="0" tIns="0" rIns="0" bIns="0" rtlCol="0">
            <a:spAutoFit/>
          </a:bodyPr>
          <a:lstStyle/>
          <a:p>
            <a:pPr algn="l"/>
            <a:r>
              <a:rPr lang="en-US" sz="2000" dirty="0"/>
              <a:t>w</a:t>
            </a:r>
            <a:r>
              <a:rPr lang="en-US" sz="2000" baseline="-25000" dirty="0"/>
              <a:t>11</a:t>
            </a:r>
            <a:endParaRPr lang="ru-RU" sz="2000" baseline="-25000" dirty="0" err="1"/>
          </a:p>
        </p:txBody>
      </p:sp>
      <p:sp>
        <p:nvSpPr>
          <p:cNvPr id="40" name="TextBox 39">
            <a:extLst>
              <a:ext uri="{FF2B5EF4-FFF2-40B4-BE49-F238E27FC236}">
                <a16:creationId xmlns:a16="http://schemas.microsoft.com/office/drawing/2014/main" id="{F99B4F36-2B1C-4A06-89E7-9BD5C0187748}"/>
              </a:ext>
            </a:extLst>
          </p:cNvPr>
          <p:cNvSpPr txBox="1"/>
          <p:nvPr/>
        </p:nvSpPr>
        <p:spPr>
          <a:xfrm>
            <a:off x="1691655" y="2348880"/>
            <a:ext cx="371897" cy="307777"/>
          </a:xfrm>
          <a:prstGeom prst="rect">
            <a:avLst/>
          </a:prstGeom>
          <a:noFill/>
        </p:spPr>
        <p:txBody>
          <a:bodyPr wrap="none" lIns="0" tIns="0" rIns="0" bIns="0" rtlCol="0">
            <a:spAutoFit/>
          </a:bodyPr>
          <a:lstStyle/>
          <a:p>
            <a:pPr algn="l"/>
            <a:r>
              <a:rPr lang="en-US" sz="2000" dirty="0"/>
              <a:t>w</a:t>
            </a:r>
            <a:r>
              <a:rPr lang="en-US" sz="2000" baseline="-25000" dirty="0"/>
              <a:t>12</a:t>
            </a:r>
            <a:endParaRPr lang="ru-RU" sz="2000" baseline="-25000" dirty="0" err="1"/>
          </a:p>
        </p:txBody>
      </p:sp>
      <p:sp>
        <p:nvSpPr>
          <p:cNvPr id="41" name="TextBox 40">
            <a:extLst>
              <a:ext uri="{FF2B5EF4-FFF2-40B4-BE49-F238E27FC236}">
                <a16:creationId xmlns:a16="http://schemas.microsoft.com/office/drawing/2014/main" id="{10E3A36B-A9CE-4E90-BA6F-2EDC45AE4F8D}"/>
              </a:ext>
            </a:extLst>
          </p:cNvPr>
          <p:cNvSpPr txBox="1"/>
          <p:nvPr/>
        </p:nvSpPr>
        <p:spPr>
          <a:xfrm>
            <a:off x="1172955" y="3840992"/>
            <a:ext cx="371897" cy="307777"/>
          </a:xfrm>
          <a:prstGeom prst="rect">
            <a:avLst/>
          </a:prstGeom>
          <a:noFill/>
        </p:spPr>
        <p:txBody>
          <a:bodyPr wrap="none" lIns="0" tIns="0" rIns="0" bIns="0" rtlCol="0">
            <a:spAutoFit/>
          </a:bodyPr>
          <a:lstStyle/>
          <a:p>
            <a:pPr algn="l"/>
            <a:r>
              <a:rPr lang="en-US" sz="2000" dirty="0"/>
              <a:t>w</a:t>
            </a:r>
            <a:r>
              <a:rPr lang="en-US" sz="2000" baseline="-25000" dirty="0"/>
              <a:t>31</a:t>
            </a:r>
            <a:endParaRPr lang="ru-RU" sz="2000" baseline="-25000" dirty="0" err="1"/>
          </a:p>
        </p:txBody>
      </p:sp>
      <p:sp>
        <p:nvSpPr>
          <p:cNvPr id="42" name="TextBox 41">
            <a:extLst>
              <a:ext uri="{FF2B5EF4-FFF2-40B4-BE49-F238E27FC236}">
                <a16:creationId xmlns:a16="http://schemas.microsoft.com/office/drawing/2014/main" id="{B239D6B8-89AF-44F5-9D12-C83E9D0BDD30}"/>
              </a:ext>
            </a:extLst>
          </p:cNvPr>
          <p:cNvSpPr txBox="1"/>
          <p:nvPr/>
        </p:nvSpPr>
        <p:spPr>
          <a:xfrm>
            <a:off x="1847527" y="4179954"/>
            <a:ext cx="371897" cy="307777"/>
          </a:xfrm>
          <a:prstGeom prst="rect">
            <a:avLst/>
          </a:prstGeom>
          <a:noFill/>
        </p:spPr>
        <p:txBody>
          <a:bodyPr wrap="none" lIns="0" tIns="0" rIns="0" bIns="0" rtlCol="0">
            <a:spAutoFit/>
          </a:bodyPr>
          <a:lstStyle/>
          <a:p>
            <a:pPr algn="l"/>
            <a:r>
              <a:rPr lang="en-US" sz="2000" dirty="0"/>
              <a:t>w</a:t>
            </a:r>
            <a:r>
              <a:rPr lang="en-US" sz="2000" baseline="-25000" dirty="0"/>
              <a:t>32</a:t>
            </a:r>
            <a:endParaRPr lang="ru-RU" sz="2000" baseline="-25000" dirty="0" err="1"/>
          </a:p>
        </p:txBody>
      </p:sp>
      <p:sp>
        <p:nvSpPr>
          <p:cNvPr id="43" name="TextBox 42">
            <a:extLst>
              <a:ext uri="{FF2B5EF4-FFF2-40B4-BE49-F238E27FC236}">
                <a16:creationId xmlns:a16="http://schemas.microsoft.com/office/drawing/2014/main" id="{EC2FDDA4-3580-433C-9874-08C337C9A591}"/>
              </a:ext>
            </a:extLst>
          </p:cNvPr>
          <p:cNvSpPr txBox="1"/>
          <p:nvPr/>
        </p:nvSpPr>
        <p:spPr>
          <a:xfrm>
            <a:off x="1514571" y="3189593"/>
            <a:ext cx="371897" cy="307777"/>
          </a:xfrm>
          <a:prstGeom prst="rect">
            <a:avLst/>
          </a:prstGeom>
          <a:noFill/>
        </p:spPr>
        <p:txBody>
          <a:bodyPr wrap="none" lIns="0" tIns="0" rIns="0" bIns="0" rtlCol="0">
            <a:spAutoFit/>
          </a:bodyPr>
          <a:lstStyle/>
          <a:p>
            <a:pPr algn="l"/>
            <a:r>
              <a:rPr lang="en-US" sz="2000" dirty="0"/>
              <a:t>w</a:t>
            </a:r>
            <a:r>
              <a:rPr lang="en-US" sz="2000" baseline="-25000" dirty="0"/>
              <a:t>22</a:t>
            </a:r>
            <a:endParaRPr lang="ru-RU" sz="2000" baseline="-25000" dirty="0" err="1"/>
          </a:p>
        </p:txBody>
      </p:sp>
      <p:sp>
        <p:nvSpPr>
          <p:cNvPr id="44" name="TextBox 43">
            <a:extLst>
              <a:ext uri="{FF2B5EF4-FFF2-40B4-BE49-F238E27FC236}">
                <a16:creationId xmlns:a16="http://schemas.microsoft.com/office/drawing/2014/main" id="{6F0FA305-EC9C-4EC9-96DC-158EB0E5917E}"/>
              </a:ext>
            </a:extLst>
          </p:cNvPr>
          <p:cNvSpPr txBox="1"/>
          <p:nvPr/>
        </p:nvSpPr>
        <p:spPr>
          <a:xfrm>
            <a:off x="1361868" y="2726572"/>
            <a:ext cx="371897" cy="307777"/>
          </a:xfrm>
          <a:prstGeom prst="rect">
            <a:avLst/>
          </a:prstGeom>
          <a:noFill/>
        </p:spPr>
        <p:txBody>
          <a:bodyPr wrap="none" lIns="0" tIns="0" rIns="0" bIns="0" rtlCol="0">
            <a:spAutoFit/>
          </a:bodyPr>
          <a:lstStyle/>
          <a:p>
            <a:pPr algn="l"/>
            <a:r>
              <a:rPr lang="en-US" sz="2000" dirty="0"/>
              <a:t>w</a:t>
            </a:r>
            <a:r>
              <a:rPr lang="en-US" sz="2000" baseline="-25000" dirty="0"/>
              <a:t>21</a:t>
            </a:r>
            <a:endParaRPr lang="ru-RU" sz="2000" baseline="-25000" dirty="0" err="1"/>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0805A90-5E0C-4B32-962A-0767022D7933}"/>
                  </a:ext>
                </a:extLst>
              </p:cNvPr>
              <p:cNvSpPr txBox="1"/>
              <p:nvPr/>
            </p:nvSpPr>
            <p:spPr>
              <a:xfrm>
                <a:off x="6168008" y="1129834"/>
                <a:ext cx="4502195"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den>
                          </m:f>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𝑤</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e>
                            </m:mr>
                          </m:m>
                        </m:e>
                      </m:d>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3</m:t>
                                  </m:r>
                                </m:sub>
                              </m:sSub>
                            </m:e>
                          </m:eqAr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45" name="TextBox 44">
                <a:extLst>
                  <a:ext uri="{FF2B5EF4-FFF2-40B4-BE49-F238E27FC236}">
                    <a16:creationId xmlns:a16="http://schemas.microsoft.com/office/drawing/2014/main" id="{20805A90-5E0C-4B32-962A-0767022D7933}"/>
                  </a:ext>
                </a:extLst>
              </p:cNvPr>
              <p:cNvSpPr txBox="1">
                <a:spLocks noRot="1" noChangeAspect="1" noMove="1" noResize="1" noEditPoints="1" noAdjustHandles="1" noChangeArrowheads="1" noChangeShapeType="1" noTextEdit="1"/>
              </p:cNvSpPr>
              <p:nvPr/>
            </p:nvSpPr>
            <p:spPr>
              <a:xfrm>
                <a:off x="6168008" y="1129834"/>
                <a:ext cx="4502195" cy="814647"/>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A52FA46-E6B1-40CF-9A85-F47C39E24D59}"/>
                  </a:ext>
                </a:extLst>
              </p:cNvPr>
              <p:cNvSpPr txBox="1"/>
              <p:nvPr/>
            </p:nvSpPr>
            <p:spPr>
              <a:xfrm>
                <a:off x="7806822" y="2289954"/>
                <a:ext cx="1370696"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𝑧</m:t>
                      </m:r>
                      <m:r>
                        <a:rPr lang="en-US" sz="2000" b="0" i="1" smtClean="0">
                          <a:latin typeface="Cambria Math" panose="02040503050406030204" pitchFamily="18" charset="0"/>
                        </a:rPr>
                        <m:t>=</m:t>
                      </m:r>
                      <m:r>
                        <a:rPr lang="en-US" sz="2000" b="0" i="1" smtClean="0">
                          <a:latin typeface="Cambria Math" panose="02040503050406030204" pitchFamily="18" charset="0"/>
                        </a:rPr>
                        <m:t>𝑊𝑥</m:t>
                      </m:r>
                      <m:r>
                        <a:rPr lang="en-US" sz="2000" b="0" i="1" smtClean="0">
                          <a:latin typeface="Cambria Math" panose="02040503050406030204" pitchFamily="18" charset="0"/>
                        </a:rPr>
                        <m:t>+</m:t>
                      </m:r>
                      <m:r>
                        <a:rPr lang="en-US" sz="2000" b="0" i="1" smtClean="0">
                          <a:latin typeface="Cambria Math" panose="02040503050406030204" pitchFamily="18" charset="0"/>
                        </a:rPr>
                        <m:t>𝑏</m:t>
                      </m:r>
                    </m:oMath>
                  </m:oMathPara>
                </a14:m>
                <a:endParaRPr lang="ru-RU" sz="2000" dirty="0" err="1"/>
              </a:p>
            </p:txBody>
          </p:sp>
        </mc:Choice>
        <mc:Fallback xmlns="">
          <p:sp>
            <p:nvSpPr>
              <p:cNvPr id="46" name="TextBox 45">
                <a:extLst>
                  <a:ext uri="{FF2B5EF4-FFF2-40B4-BE49-F238E27FC236}">
                    <a16:creationId xmlns:a16="http://schemas.microsoft.com/office/drawing/2014/main" id="{8A52FA46-E6B1-40CF-9A85-F47C39E24D59}"/>
                  </a:ext>
                </a:extLst>
              </p:cNvPr>
              <p:cNvSpPr txBox="1">
                <a:spLocks noRot="1" noChangeAspect="1" noMove="1" noResize="1" noEditPoints="1" noAdjustHandles="1" noChangeArrowheads="1" noChangeShapeType="1" noTextEdit="1"/>
              </p:cNvSpPr>
              <p:nvPr/>
            </p:nvSpPr>
            <p:spPr>
              <a:xfrm>
                <a:off x="7806822" y="2289954"/>
                <a:ext cx="1370696" cy="307777"/>
              </a:xfrm>
              <a:prstGeom prst="rect">
                <a:avLst/>
              </a:prstGeom>
              <a:blipFill>
                <a:blip r:embed="rId4"/>
                <a:stretch>
                  <a:fillRect l="-1786" r="-4018" b="-12000"/>
                </a:stretch>
              </a:blipFill>
            </p:spPr>
            <p:txBody>
              <a:bodyPr/>
              <a:lstStyle/>
              <a:p>
                <a:r>
                  <a:rPr lang="ru-RU">
                    <a:noFill/>
                  </a:rPr>
                  <a:t> </a:t>
                </a:r>
              </a:p>
            </p:txBody>
          </p:sp>
        </mc:Fallback>
      </mc:AlternateContent>
      <p:sp>
        <p:nvSpPr>
          <p:cNvPr id="47" name="TextBox 46">
            <a:extLst>
              <a:ext uri="{FF2B5EF4-FFF2-40B4-BE49-F238E27FC236}">
                <a16:creationId xmlns:a16="http://schemas.microsoft.com/office/drawing/2014/main" id="{F6755FA9-4EA9-4602-8A8C-9BFDC4E2E7EF}"/>
              </a:ext>
            </a:extLst>
          </p:cNvPr>
          <p:cNvSpPr txBox="1"/>
          <p:nvPr/>
        </p:nvSpPr>
        <p:spPr>
          <a:xfrm>
            <a:off x="6426455" y="2976374"/>
            <a:ext cx="4356962" cy="307777"/>
          </a:xfrm>
          <a:prstGeom prst="rect">
            <a:avLst/>
          </a:prstGeom>
          <a:noFill/>
        </p:spPr>
        <p:txBody>
          <a:bodyPr wrap="none" lIns="0" tIns="0" rIns="0" bIns="0" rtlCol="0">
            <a:spAutoFit/>
          </a:bodyPr>
          <a:lstStyle/>
          <a:p>
            <a:pPr algn="l"/>
            <a:r>
              <a:rPr lang="en-US" sz="2000" dirty="0"/>
              <a:t>Sizes: Z – 2x1, W – 2x3, X - 3x1, b – 2x1</a:t>
            </a:r>
            <a:endParaRPr lang="ru-RU" sz="2000" dirty="0" err="1"/>
          </a:p>
        </p:txBody>
      </p:sp>
      <p:sp>
        <p:nvSpPr>
          <p:cNvPr id="48" name="TextBox 47">
            <a:extLst>
              <a:ext uri="{FF2B5EF4-FFF2-40B4-BE49-F238E27FC236}">
                <a16:creationId xmlns:a16="http://schemas.microsoft.com/office/drawing/2014/main" id="{33AB42A2-1972-4D2D-9CD0-A3373BBF96C4}"/>
              </a:ext>
            </a:extLst>
          </p:cNvPr>
          <p:cNvSpPr txBox="1"/>
          <p:nvPr/>
        </p:nvSpPr>
        <p:spPr>
          <a:xfrm>
            <a:off x="6365818" y="3829259"/>
            <a:ext cx="3357266" cy="307777"/>
          </a:xfrm>
          <a:prstGeom prst="rect">
            <a:avLst/>
          </a:prstGeom>
          <a:noFill/>
        </p:spPr>
        <p:txBody>
          <a:bodyPr wrap="none" lIns="0" tIns="0" rIns="0" bIns="0" rtlCol="0">
            <a:spAutoFit/>
          </a:bodyPr>
          <a:lstStyle/>
          <a:p>
            <a:r>
              <a:rPr lang="en-US" sz="2000" b="1" dirty="0" err="1"/>
              <a:t>Cálculo</a:t>
            </a:r>
            <a:r>
              <a:rPr lang="en-US" sz="2000" b="1" dirty="0"/>
              <a:t> </a:t>
            </a:r>
            <a:r>
              <a:rPr lang="en-US" sz="2000" b="1" dirty="0" err="1"/>
              <a:t>en</a:t>
            </a:r>
            <a:r>
              <a:rPr lang="en-US" sz="2000" b="1" dirty="0"/>
              <a:t> </a:t>
            </a:r>
            <a:r>
              <a:rPr lang="en-US" sz="2000" b="1" dirty="0" err="1"/>
              <a:t>minilotes</a:t>
            </a:r>
            <a:r>
              <a:rPr lang="en-US" sz="2000" b="1" dirty="0"/>
              <a:t> (bs=9):</a:t>
            </a:r>
            <a:endParaRPr lang="ru-RU" sz="2000" b="1" dirty="0" err="1"/>
          </a:p>
        </p:txBody>
      </p:sp>
      <p:sp>
        <p:nvSpPr>
          <p:cNvPr id="49" name="TextBox 48">
            <a:extLst>
              <a:ext uri="{FF2B5EF4-FFF2-40B4-BE49-F238E27FC236}">
                <a16:creationId xmlns:a16="http://schemas.microsoft.com/office/drawing/2014/main" id="{1E449428-8472-4278-955B-ED364BDC9FE9}"/>
              </a:ext>
            </a:extLst>
          </p:cNvPr>
          <p:cNvSpPr txBox="1"/>
          <p:nvPr/>
        </p:nvSpPr>
        <p:spPr>
          <a:xfrm>
            <a:off x="6107371" y="6088620"/>
            <a:ext cx="4908395" cy="307777"/>
          </a:xfrm>
          <a:prstGeom prst="rect">
            <a:avLst/>
          </a:prstGeom>
          <a:noFill/>
        </p:spPr>
        <p:txBody>
          <a:bodyPr wrap="none" lIns="0" tIns="0" rIns="0" bIns="0" rtlCol="0">
            <a:spAutoFit/>
          </a:bodyPr>
          <a:lstStyle/>
          <a:p>
            <a:pPr algn="l"/>
            <a:r>
              <a:rPr lang="en-US" sz="2000" dirty="0"/>
              <a:t>Sizes: Z – 9x2x1, W – 2x3, X – 9x3x1, b – 2x1</a:t>
            </a:r>
            <a:endParaRPr lang="ru-RU" sz="2000" dirty="0" err="1"/>
          </a:p>
        </p:txBody>
      </p: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4CF64CCB-D862-4A8C-B259-AA43183023B6}"/>
                  </a:ext>
                </a:extLst>
              </p:cNvPr>
              <p:cNvSpPr txBox="1"/>
              <p:nvPr/>
            </p:nvSpPr>
            <p:spPr>
              <a:xfrm>
                <a:off x="5963355" y="5039759"/>
                <a:ext cx="4714239"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12</m:t>
                                  </m:r>
                                </m:sub>
                              </m:sSub>
                            </m:den>
                          </m:f>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m>
                            <m:mPr>
                              <m:mcs>
                                <m:mc>
                                  <m:mcPr>
                                    <m:count m:val="3"/>
                                    <m:mcJc m:val="center"/>
                                  </m:mcPr>
                                </m:mc>
                              </m:mcs>
                              <m:ctrlPr>
                                <a:rPr lang="en-US" sz="2000" b="0" i="1" smtClean="0">
                                  <a:latin typeface="Cambria Math" panose="02040503050406030204" pitchFamily="18" charset="0"/>
                                </a:rPr>
                              </m:ctrlPr>
                            </m:mPr>
                            <m:mr>
                              <m:e>
                                <m:sSub>
                                  <m:sSubPr>
                                    <m:ctrlPr>
                                      <a:rPr lang="en-US" sz="2000" b="0" i="1" smtClean="0">
                                        <a:latin typeface="Cambria Math" panose="02040503050406030204" pitchFamily="18" charset="0"/>
                                      </a:rPr>
                                    </m:ctrlPr>
                                  </m:sSubPr>
                                  <m:e>
                                    <m:r>
                                      <m:rPr>
                                        <m:brk m:alnAt="7"/>
                                      </m:rPr>
                                      <a:rPr lang="en-US" sz="2000" b="0" i="1" smtClean="0">
                                        <a:latin typeface="Cambria Math" panose="02040503050406030204" pitchFamily="18" charset="0"/>
                                      </a:rPr>
                                      <m:t>𝑤</m:t>
                                    </m:r>
                                  </m:e>
                                  <m:sub>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13</m:t>
                                    </m:r>
                                  </m:sub>
                                </m:sSub>
                              </m:e>
                            </m:mr>
                            <m:m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23</m:t>
                                    </m:r>
                                  </m:sub>
                                </m:sSub>
                              </m:e>
                            </m:mr>
                          </m:m>
                        </m:e>
                      </m:d>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13</m:t>
                                  </m:r>
                                </m:sub>
                              </m:sSub>
                            </m:e>
                          </m:eqAr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type m:val="noBar"/>
                              <m:ctrlPr>
                                <a:rPr lang="en-US" sz="2000" b="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2</m:t>
                                  </m:r>
                                </m:sub>
                              </m:sSub>
                            </m:den>
                          </m:f>
                        </m:e>
                      </m:d>
                    </m:oMath>
                  </m:oMathPara>
                </a14:m>
                <a:endParaRPr lang="ru-RU" sz="2000" dirty="0" err="1"/>
              </a:p>
            </p:txBody>
          </p:sp>
        </mc:Choice>
        <mc:Fallback xmlns="">
          <p:sp>
            <p:nvSpPr>
              <p:cNvPr id="50" name="TextBox 49">
                <a:extLst>
                  <a:ext uri="{FF2B5EF4-FFF2-40B4-BE49-F238E27FC236}">
                    <a16:creationId xmlns:a16="http://schemas.microsoft.com/office/drawing/2014/main" id="{4CF64CCB-D862-4A8C-B259-AA43183023B6}"/>
                  </a:ext>
                </a:extLst>
              </p:cNvPr>
              <p:cNvSpPr txBox="1">
                <a:spLocks noRot="1" noChangeAspect="1" noMove="1" noResize="1" noEditPoints="1" noAdjustHandles="1" noChangeArrowheads="1" noChangeShapeType="1" noTextEdit="1"/>
              </p:cNvSpPr>
              <p:nvPr/>
            </p:nvSpPr>
            <p:spPr>
              <a:xfrm>
                <a:off x="5963355" y="5039759"/>
                <a:ext cx="4714239" cy="814647"/>
              </a:xfrm>
              <a:prstGeom prst="rect">
                <a:avLst/>
              </a:prstGeom>
              <a:blipFill>
                <a:blip r:embed="rId5"/>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AB562EF4-CAD3-4C62-8B66-258280E770B8}"/>
                  </a:ext>
                </a:extLst>
              </p:cNvPr>
              <p:cNvSpPr txBox="1"/>
              <p:nvPr/>
            </p:nvSpPr>
            <p:spPr>
              <a:xfrm>
                <a:off x="6560002" y="4209403"/>
                <a:ext cx="704231" cy="691536"/>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ru-RU" sz="2000" i="1" smtClean="0">
                              <a:latin typeface="Cambria Math" panose="02040503050406030204" pitchFamily="18" charset="0"/>
                            </a:rPr>
                          </m:ctrlPr>
                        </m:dPr>
                        <m:e>
                          <m:f>
                            <m:fPr>
                              <m:type m:val="noBar"/>
                              <m:ctrlPr>
                                <a:rPr lang="ru-RU" sz="2000" i="1" smtClean="0">
                                  <a:latin typeface="Cambria Math" panose="02040503050406030204" pitchFamily="18" charset="0"/>
                                </a:rPr>
                              </m:ctrlPr>
                            </m:fPr>
                            <m:num>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91</m:t>
                                  </m:r>
                                </m:sub>
                              </m:sSub>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92</m:t>
                                  </m:r>
                                </m:sub>
                              </m:sSub>
                            </m:den>
                          </m:f>
                        </m:e>
                      </m:d>
                    </m:oMath>
                  </m:oMathPara>
                </a14:m>
                <a:endParaRPr lang="ru-RU" sz="2000" dirty="0" err="1"/>
              </a:p>
            </p:txBody>
          </p:sp>
        </mc:Choice>
        <mc:Fallback xmlns="">
          <p:sp>
            <p:nvSpPr>
              <p:cNvPr id="53" name="TextBox 52">
                <a:extLst>
                  <a:ext uri="{FF2B5EF4-FFF2-40B4-BE49-F238E27FC236}">
                    <a16:creationId xmlns:a16="http://schemas.microsoft.com/office/drawing/2014/main" id="{AB562EF4-CAD3-4C62-8B66-258280E770B8}"/>
                  </a:ext>
                </a:extLst>
              </p:cNvPr>
              <p:cNvSpPr txBox="1">
                <a:spLocks noRot="1" noChangeAspect="1" noMove="1" noResize="1" noEditPoints="1" noAdjustHandles="1" noChangeArrowheads="1" noChangeShapeType="1" noTextEdit="1"/>
              </p:cNvSpPr>
              <p:nvPr/>
            </p:nvSpPr>
            <p:spPr>
              <a:xfrm>
                <a:off x="6560002" y="4209403"/>
                <a:ext cx="704231" cy="691536"/>
              </a:xfrm>
              <a:prstGeom prst="rect">
                <a:avLst/>
              </a:prstGeom>
              <a:blipFill>
                <a:blip r:embed="rId6"/>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5422189D-0438-4CB7-BDFA-E3FDF8263DB5}"/>
                  </a:ext>
                </a:extLst>
              </p:cNvPr>
              <p:cNvSpPr txBox="1"/>
              <p:nvPr/>
            </p:nvSpPr>
            <p:spPr>
              <a:xfrm>
                <a:off x="9317470" y="4189590"/>
                <a:ext cx="739177" cy="81464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d>
                        <m:dPr>
                          <m:ctrlPr>
                            <a:rPr lang="en-US" sz="2000" b="0" i="1" smtClean="0">
                              <a:latin typeface="Cambria Math" panose="02040503050406030204" pitchFamily="18" charset="0"/>
                            </a:rPr>
                          </m:ctrlPr>
                        </m:dPr>
                        <m:e>
                          <m:eqArr>
                            <m:eqArrPr>
                              <m:ctrlPr>
                                <a:rPr lang="en-US" sz="2000" b="0" i="1" smtClean="0">
                                  <a:latin typeface="Cambria Math" panose="02040503050406030204" pitchFamily="18" charset="0"/>
                                </a:rPr>
                              </m:ctrlPr>
                            </m:eqArr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91</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92</m:t>
                                  </m:r>
                                </m:sub>
                              </m:sSub>
                            </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93</m:t>
                                  </m:r>
                                </m:sub>
                              </m:sSub>
                            </m:e>
                          </m:eqArr>
                        </m:e>
                      </m:d>
                    </m:oMath>
                  </m:oMathPara>
                </a14:m>
                <a:endParaRPr lang="ru-RU" sz="2000" dirty="0" err="1"/>
              </a:p>
            </p:txBody>
          </p:sp>
        </mc:Choice>
        <mc:Fallback xmlns="">
          <p:sp>
            <p:nvSpPr>
              <p:cNvPr id="54" name="TextBox 53">
                <a:extLst>
                  <a:ext uri="{FF2B5EF4-FFF2-40B4-BE49-F238E27FC236}">
                    <a16:creationId xmlns:a16="http://schemas.microsoft.com/office/drawing/2014/main" id="{5422189D-0438-4CB7-BDFA-E3FDF8263DB5}"/>
                  </a:ext>
                </a:extLst>
              </p:cNvPr>
              <p:cNvSpPr txBox="1">
                <a:spLocks noRot="1" noChangeAspect="1" noMove="1" noResize="1" noEditPoints="1" noAdjustHandles="1" noChangeArrowheads="1" noChangeShapeType="1" noTextEdit="1"/>
              </p:cNvSpPr>
              <p:nvPr/>
            </p:nvSpPr>
            <p:spPr>
              <a:xfrm>
                <a:off x="9317470" y="4189590"/>
                <a:ext cx="739177" cy="814647"/>
              </a:xfrm>
              <a:prstGeom prst="rect">
                <a:avLst/>
              </a:prstGeom>
              <a:blipFill>
                <a:blip r:embed="rId7"/>
                <a:stretch>
                  <a:fillRect/>
                </a:stretch>
              </a:blipFill>
            </p:spPr>
            <p:txBody>
              <a:bodyPr/>
              <a:lstStyle/>
              <a:p>
                <a:r>
                  <a:rPr lang="ru-RU">
                    <a:noFill/>
                  </a:rPr>
                  <a:t> </a:t>
                </a:r>
              </a:p>
            </p:txBody>
          </p:sp>
        </mc:Fallback>
      </mc:AlternateContent>
      <p:sp>
        <p:nvSpPr>
          <p:cNvPr id="55" name="TextBox 54">
            <a:extLst>
              <a:ext uri="{FF2B5EF4-FFF2-40B4-BE49-F238E27FC236}">
                <a16:creationId xmlns:a16="http://schemas.microsoft.com/office/drawing/2014/main" id="{16BB87F8-7A02-406A-B831-2253FF512F53}"/>
              </a:ext>
            </a:extLst>
          </p:cNvPr>
          <p:cNvSpPr txBox="1"/>
          <p:nvPr/>
        </p:nvSpPr>
        <p:spPr>
          <a:xfrm rot="18707156">
            <a:off x="6346353" y="4437045"/>
            <a:ext cx="187552" cy="307777"/>
          </a:xfrm>
          <a:prstGeom prst="rect">
            <a:avLst/>
          </a:prstGeom>
          <a:noFill/>
        </p:spPr>
        <p:txBody>
          <a:bodyPr wrap="none" lIns="0" tIns="0" rIns="0" bIns="0" rtlCol="0">
            <a:spAutoFit/>
          </a:bodyPr>
          <a:lstStyle/>
          <a:p>
            <a:pPr algn="l"/>
            <a:r>
              <a:rPr lang="en-US" sz="2000" dirty="0"/>
              <a:t>…</a:t>
            </a:r>
            <a:endParaRPr lang="ru-RU" sz="2000" dirty="0" err="1"/>
          </a:p>
        </p:txBody>
      </p:sp>
      <p:sp>
        <p:nvSpPr>
          <p:cNvPr id="56" name="TextBox 55">
            <a:extLst>
              <a:ext uri="{FF2B5EF4-FFF2-40B4-BE49-F238E27FC236}">
                <a16:creationId xmlns:a16="http://schemas.microsoft.com/office/drawing/2014/main" id="{1FB95704-9D2D-429C-8228-2D5D66D84A6A}"/>
              </a:ext>
            </a:extLst>
          </p:cNvPr>
          <p:cNvSpPr txBox="1"/>
          <p:nvPr/>
        </p:nvSpPr>
        <p:spPr>
          <a:xfrm rot="18707156">
            <a:off x="9145849" y="4669599"/>
            <a:ext cx="187552" cy="307777"/>
          </a:xfrm>
          <a:prstGeom prst="rect">
            <a:avLst/>
          </a:prstGeom>
          <a:noFill/>
        </p:spPr>
        <p:txBody>
          <a:bodyPr wrap="none" lIns="0" tIns="0" rIns="0" bIns="0" rtlCol="0">
            <a:spAutoFit/>
          </a:bodyPr>
          <a:lstStyle/>
          <a:p>
            <a:pPr algn="l"/>
            <a:r>
              <a:rPr lang="en-US" sz="2000" dirty="0"/>
              <a:t>…</a:t>
            </a:r>
            <a:endParaRPr lang="ru-RU" sz="2000" dirty="0" err="1"/>
          </a:p>
        </p:txBody>
      </p:sp>
    </p:spTree>
    <p:extLst>
      <p:ext uri="{BB962C8B-B14F-4D97-AF65-F5344CB8AC3E}">
        <p14:creationId xmlns:p14="http://schemas.microsoft.com/office/powerpoint/2010/main" val="2937122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fade">
                                      <p:cBhvr>
                                        <p:cTn id="22" dur="500"/>
                                        <p:tgtEl>
                                          <p:spTgt spid="5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fade">
                                      <p:cBhvr>
                                        <p:cTn id="28" dur="500"/>
                                        <p:tgtEl>
                                          <p:spTgt spid="5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animBg="1"/>
      <p:bldP spid="48" grpId="0"/>
      <p:bldP spid="49" grpId="0"/>
      <p:bldP spid="50" grpId="0"/>
      <p:bldP spid="53" grpId="0"/>
      <p:bldP spid="54" grpId="0"/>
      <p:bldP spid="55" grpId="0"/>
      <p:bldP spid="5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5F0D3A9-4E4B-444E-84A4-76D892EF30FC}"/>
              </a:ext>
            </a:extLst>
          </p:cNvPr>
          <p:cNvSpPr>
            <a:spLocks noGrp="1"/>
          </p:cNvSpPr>
          <p:nvPr>
            <p:ph type="title"/>
          </p:nvPr>
        </p:nvSpPr>
        <p:spPr/>
        <p:txBody>
          <a:bodyPr/>
          <a:lstStyle/>
          <a:p>
            <a:r>
              <a:rPr lang="en-US" dirty="0" err="1"/>
              <a:t>Softmax</a:t>
            </a:r>
            <a:r>
              <a:rPr lang="en-US" dirty="0"/>
              <a:t> y Loss</a:t>
            </a:r>
            <a:endParaRPr lang="ru-RU" dirty="0"/>
          </a:p>
        </p:txBody>
      </p:sp>
      <p:sp>
        <p:nvSpPr>
          <p:cNvPr id="9" name="Oval 8">
            <a:extLst>
              <a:ext uri="{FF2B5EF4-FFF2-40B4-BE49-F238E27FC236}">
                <a16:creationId xmlns:a16="http://schemas.microsoft.com/office/drawing/2014/main" id="{B4A5FF6F-F065-4AEB-9E27-E53AC547427D}"/>
              </a:ext>
            </a:extLst>
          </p:cNvPr>
          <p:cNvSpPr/>
          <p:nvPr/>
        </p:nvSpPr>
        <p:spPr bwMode="auto">
          <a:xfrm>
            <a:off x="2893185" y="3050464"/>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A6333B99-AA5F-4D33-9815-5B288609AA2F}"/>
              </a:ext>
            </a:extLst>
          </p:cNvPr>
          <p:cNvSpPr/>
          <p:nvPr/>
        </p:nvSpPr>
        <p:spPr bwMode="auto">
          <a:xfrm>
            <a:off x="2893185" y="4202592"/>
            <a:ext cx="864096" cy="8640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3C857CA7-D06C-4705-BFCC-8149C3DF4BBA}"/>
              </a:ext>
            </a:extLst>
          </p:cNvPr>
          <p:cNvCxnSpPr>
            <a:cxnSpLocks/>
            <a:stCxn id="9" idx="6"/>
          </p:cNvCxnSpPr>
          <p:nvPr/>
        </p:nvCxnSpPr>
        <p:spPr>
          <a:xfrm>
            <a:off x="3757281" y="3482512"/>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3317C7-541E-468B-B647-CF19C4F14A93}"/>
              </a:ext>
            </a:extLst>
          </p:cNvPr>
          <p:cNvCxnSpPr>
            <a:cxnSpLocks/>
          </p:cNvCxnSpPr>
          <p:nvPr/>
        </p:nvCxnSpPr>
        <p:spPr>
          <a:xfrm>
            <a:off x="3757281" y="4634640"/>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712A60A-0DC3-4E73-B0D7-058E2C2EDBF6}"/>
              </a:ext>
            </a:extLst>
          </p:cNvPr>
          <p:cNvCxnSpPr>
            <a:cxnSpLocks/>
            <a:endCxn id="9" idx="2"/>
          </p:cNvCxnSpPr>
          <p:nvPr/>
        </p:nvCxnSpPr>
        <p:spPr>
          <a:xfrm>
            <a:off x="1669049" y="2762432"/>
            <a:ext cx="1224136" cy="72008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0622C22-BEEF-48EB-9554-473DDAF457FE}"/>
              </a:ext>
            </a:extLst>
          </p:cNvPr>
          <p:cNvSpPr txBox="1"/>
          <p:nvPr/>
        </p:nvSpPr>
        <p:spPr>
          <a:xfrm>
            <a:off x="1092985" y="2532133"/>
            <a:ext cx="339837" cy="430887"/>
          </a:xfrm>
          <a:prstGeom prst="rect">
            <a:avLst/>
          </a:prstGeom>
          <a:noFill/>
        </p:spPr>
        <p:txBody>
          <a:bodyPr wrap="none" lIns="0" tIns="0" rIns="0" bIns="0" rtlCol="0">
            <a:spAutoFit/>
          </a:bodyPr>
          <a:lstStyle/>
          <a:p>
            <a:pPr algn="l"/>
            <a:r>
              <a:rPr lang="en-US" sz="2800" dirty="0"/>
              <a:t>X</a:t>
            </a:r>
            <a:r>
              <a:rPr lang="en-US" sz="2800" baseline="-25000" dirty="0"/>
              <a:t>1</a:t>
            </a:r>
            <a:endParaRPr lang="ru-RU" sz="2800" baseline="-25000" dirty="0" err="1"/>
          </a:p>
        </p:txBody>
      </p:sp>
      <p:sp>
        <p:nvSpPr>
          <p:cNvPr id="19" name="TextBox 18">
            <a:extLst>
              <a:ext uri="{FF2B5EF4-FFF2-40B4-BE49-F238E27FC236}">
                <a16:creationId xmlns:a16="http://schemas.microsoft.com/office/drawing/2014/main" id="{CBD19EC6-3FA3-445E-B85F-7EDB2EA15437}"/>
              </a:ext>
            </a:extLst>
          </p:cNvPr>
          <p:cNvSpPr txBox="1"/>
          <p:nvPr/>
        </p:nvSpPr>
        <p:spPr>
          <a:xfrm>
            <a:off x="1092984" y="3881575"/>
            <a:ext cx="339837" cy="430887"/>
          </a:xfrm>
          <a:prstGeom prst="rect">
            <a:avLst/>
          </a:prstGeom>
          <a:noFill/>
        </p:spPr>
        <p:txBody>
          <a:bodyPr wrap="none" lIns="0" tIns="0" rIns="0" bIns="0" rtlCol="0">
            <a:spAutoFit/>
          </a:bodyPr>
          <a:lstStyle/>
          <a:p>
            <a:pPr algn="l"/>
            <a:r>
              <a:rPr lang="en-US" sz="2800" dirty="0"/>
              <a:t>X</a:t>
            </a:r>
            <a:r>
              <a:rPr lang="en-US" sz="2800" baseline="-25000" dirty="0"/>
              <a:t>2</a:t>
            </a:r>
            <a:endParaRPr lang="ru-RU" sz="2800" baseline="-25000" dirty="0" err="1"/>
          </a:p>
        </p:txBody>
      </p:sp>
      <p:sp>
        <p:nvSpPr>
          <p:cNvPr id="20" name="TextBox 19">
            <a:extLst>
              <a:ext uri="{FF2B5EF4-FFF2-40B4-BE49-F238E27FC236}">
                <a16:creationId xmlns:a16="http://schemas.microsoft.com/office/drawing/2014/main" id="{33F3976B-521A-4EC4-A4A7-9D3C6D9B85C9}"/>
              </a:ext>
            </a:extLst>
          </p:cNvPr>
          <p:cNvSpPr txBox="1"/>
          <p:nvPr/>
        </p:nvSpPr>
        <p:spPr>
          <a:xfrm>
            <a:off x="1092983" y="5231017"/>
            <a:ext cx="339837" cy="430887"/>
          </a:xfrm>
          <a:prstGeom prst="rect">
            <a:avLst/>
          </a:prstGeom>
          <a:noFill/>
        </p:spPr>
        <p:txBody>
          <a:bodyPr wrap="none" lIns="0" tIns="0" rIns="0" bIns="0" rtlCol="0">
            <a:spAutoFit/>
          </a:bodyPr>
          <a:lstStyle/>
          <a:p>
            <a:pPr algn="l"/>
            <a:r>
              <a:rPr lang="en-US" sz="2800" dirty="0"/>
              <a:t>X</a:t>
            </a:r>
            <a:r>
              <a:rPr lang="en-US" sz="2800" baseline="-25000" dirty="0"/>
              <a:t>3</a:t>
            </a:r>
            <a:endParaRPr lang="ru-RU" sz="2800" baseline="-25000" dirty="0" err="1"/>
          </a:p>
        </p:txBody>
      </p:sp>
      <p:cxnSp>
        <p:nvCxnSpPr>
          <p:cNvPr id="21" name="Straight Arrow Connector 20">
            <a:extLst>
              <a:ext uri="{FF2B5EF4-FFF2-40B4-BE49-F238E27FC236}">
                <a16:creationId xmlns:a16="http://schemas.microsoft.com/office/drawing/2014/main" id="{31F14A01-CB0E-439C-BD6F-57AB5540DBC4}"/>
              </a:ext>
            </a:extLst>
          </p:cNvPr>
          <p:cNvCxnSpPr>
            <a:cxnSpLocks/>
            <a:endCxn id="10" idx="2"/>
          </p:cNvCxnSpPr>
          <p:nvPr/>
        </p:nvCxnSpPr>
        <p:spPr>
          <a:xfrm>
            <a:off x="1669049" y="2782801"/>
            <a:ext cx="1224136" cy="1851839"/>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94382E2-7845-46C8-9D7A-51960F72B260}"/>
              </a:ext>
            </a:extLst>
          </p:cNvPr>
          <p:cNvCxnSpPr>
            <a:cxnSpLocks/>
            <a:endCxn id="9" idx="2"/>
          </p:cNvCxnSpPr>
          <p:nvPr/>
        </p:nvCxnSpPr>
        <p:spPr>
          <a:xfrm flipV="1">
            <a:off x="1597041" y="3482512"/>
            <a:ext cx="1296144" cy="614506"/>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9C3BACD-0E07-4A7C-BFD7-5240C7A811EB}"/>
              </a:ext>
            </a:extLst>
          </p:cNvPr>
          <p:cNvCxnSpPr>
            <a:cxnSpLocks/>
            <a:endCxn id="10" idx="2"/>
          </p:cNvCxnSpPr>
          <p:nvPr/>
        </p:nvCxnSpPr>
        <p:spPr>
          <a:xfrm>
            <a:off x="1597041" y="4097018"/>
            <a:ext cx="1296144" cy="53762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C9D842B-33E7-4DB2-9831-27DA8C670310}"/>
              </a:ext>
            </a:extLst>
          </p:cNvPr>
          <p:cNvCxnSpPr>
            <a:cxnSpLocks/>
            <a:endCxn id="10" idx="2"/>
          </p:cNvCxnSpPr>
          <p:nvPr/>
        </p:nvCxnSpPr>
        <p:spPr>
          <a:xfrm flipV="1">
            <a:off x="1597041" y="4634640"/>
            <a:ext cx="1296144" cy="81182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8A4472C-3E01-4119-B3F9-F71DB1BE89F4}"/>
              </a:ext>
            </a:extLst>
          </p:cNvPr>
          <p:cNvCxnSpPr>
            <a:cxnSpLocks/>
            <a:endCxn id="9" idx="2"/>
          </p:cNvCxnSpPr>
          <p:nvPr/>
        </p:nvCxnSpPr>
        <p:spPr>
          <a:xfrm flipV="1">
            <a:off x="1597040" y="3482512"/>
            <a:ext cx="1296145" cy="196394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1BBB2C8-E004-4C55-9E0C-09948A35A77B}"/>
              </a:ext>
            </a:extLst>
          </p:cNvPr>
          <p:cNvSpPr txBox="1"/>
          <p:nvPr/>
        </p:nvSpPr>
        <p:spPr>
          <a:xfrm>
            <a:off x="4199700" y="3007209"/>
            <a:ext cx="333425" cy="430887"/>
          </a:xfrm>
          <a:prstGeom prst="rect">
            <a:avLst/>
          </a:prstGeom>
          <a:noFill/>
        </p:spPr>
        <p:txBody>
          <a:bodyPr wrap="none" lIns="0" tIns="0" rIns="0" bIns="0" rtlCol="0">
            <a:spAutoFit/>
          </a:bodyPr>
          <a:lstStyle/>
          <a:p>
            <a:pPr algn="l"/>
            <a:r>
              <a:rPr lang="en-US" sz="2800" dirty="0"/>
              <a:t>Z</a:t>
            </a:r>
            <a:r>
              <a:rPr lang="en-US" sz="2800" baseline="-25000" dirty="0"/>
              <a:t>1</a:t>
            </a:r>
            <a:endParaRPr lang="ru-RU" sz="2800" baseline="-25000" dirty="0" err="1"/>
          </a:p>
        </p:txBody>
      </p:sp>
      <p:sp>
        <p:nvSpPr>
          <p:cNvPr id="38" name="TextBox 37">
            <a:extLst>
              <a:ext uri="{FF2B5EF4-FFF2-40B4-BE49-F238E27FC236}">
                <a16:creationId xmlns:a16="http://schemas.microsoft.com/office/drawing/2014/main" id="{BA7E85C7-283B-4EB2-8446-5823F240F041}"/>
              </a:ext>
            </a:extLst>
          </p:cNvPr>
          <p:cNvSpPr txBox="1"/>
          <p:nvPr/>
        </p:nvSpPr>
        <p:spPr>
          <a:xfrm>
            <a:off x="4199700" y="4114922"/>
            <a:ext cx="333425" cy="430887"/>
          </a:xfrm>
          <a:prstGeom prst="rect">
            <a:avLst/>
          </a:prstGeom>
          <a:noFill/>
        </p:spPr>
        <p:txBody>
          <a:bodyPr wrap="none" lIns="0" tIns="0" rIns="0" bIns="0" rtlCol="0">
            <a:spAutoFit/>
          </a:bodyPr>
          <a:lstStyle/>
          <a:p>
            <a:pPr algn="l"/>
            <a:r>
              <a:rPr lang="en-US" sz="2800" dirty="0"/>
              <a:t>Z</a:t>
            </a:r>
            <a:r>
              <a:rPr lang="en-US" sz="2800" baseline="-25000" dirty="0"/>
              <a:t>2</a:t>
            </a:r>
            <a:endParaRPr lang="ru-RU" sz="2800" baseline="-25000" dirty="0" err="1"/>
          </a:p>
        </p:txBody>
      </p:sp>
      <p:sp>
        <p:nvSpPr>
          <p:cNvPr id="39" name="TextBox 38">
            <a:extLst>
              <a:ext uri="{FF2B5EF4-FFF2-40B4-BE49-F238E27FC236}">
                <a16:creationId xmlns:a16="http://schemas.microsoft.com/office/drawing/2014/main" id="{21E2C085-F53A-45FB-B336-5715D1F2F2AF}"/>
              </a:ext>
            </a:extLst>
          </p:cNvPr>
          <p:cNvSpPr txBox="1"/>
          <p:nvPr/>
        </p:nvSpPr>
        <p:spPr>
          <a:xfrm>
            <a:off x="2186507" y="2740387"/>
            <a:ext cx="371897" cy="307777"/>
          </a:xfrm>
          <a:prstGeom prst="rect">
            <a:avLst/>
          </a:prstGeom>
          <a:noFill/>
        </p:spPr>
        <p:txBody>
          <a:bodyPr wrap="none" lIns="0" tIns="0" rIns="0" bIns="0" rtlCol="0">
            <a:spAutoFit/>
          </a:bodyPr>
          <a:lstStyle/>
          <a:p>
            <a:pPr algn="l"/>
            <a:r>
              <a:rPr lang="en-US" sz="2000" dirty="0"/>
              <a:t>w</a:t>
            </a:r>
            <a:r>
              <a:rPr lang="en-US" sz="2000" baseline="-25000" dirty="0"/>
              <a:t>11</a:t>
            </a:r>
            <a:endParaRPr lang="ru-RU" sz="2000" baseline="-25000" dirty="0" err="1"/>
          </a:p>
        </p:txBody>
      </p:sp>
      <p:sp>
        <p:nvSpPr>
          <p:cNvPr id="40" name="TextBox 39">
            <a:extLst>
              <a:ext uri="{FF2B5EF4-FFF2-40B4-BE49-F238E27FC236}">
                <a16:creationId xmlns:a16="http://schemas.microsoft.com/office/drawing/2014/main" id="{F99B4F36-2B1C-4A06-89E7-9BD5C0187748}"/>
              </a:ext>
            </a:extLst>
          </p:cNvPr>
          <p:cNvSpPr txBox="1"/>
          <p:nvPr/>
        </p:nvSpPr>
        <p:spPr>
          <a:xfrm>
            <a:off x="2089240" y="3122472"/>
            <a:ext cx="371897" cy="307777"/>
          </a:xfrm>
          <a:prstGeom prst="rect">
            <a:avLst/>
          </a:prstGeom>
          <a:noFill/>
        </p:spPr>
        <p:txBody>
          <a:bodyPr wrap="none" lIns="0" tIns="0" rIns="0" bIns="0" rtlCol="0">
            <a:spAutoFit/>
          </a:bodyPr>
          <a:lstStyle/>
          <a:p>
            <a:pPr algn="l"/>
            <a:r>
              <a:rPr lang="en-US" sz="2000" dirty="0"/>
              <a:t>w</a:t>
            </a:r>
            <a:r>
              <a:rPr lang="en-US" sz="2000" baseline="-25000" dirty="0"/>
              <a:t>12</a:t>
            </a:r>
            <a:endParaRPr lang="ru-RU" sz="2000" baseline="-25000" dirty="0" err="1"/>
          </a:p>
        </p:txBody>
      </p:sp>
      <p:sp>
        <p:nvSpPr>
          <p:cNvPr id="41" name="TextBox 40">
            <a:extLst>
              <a:ext uri="{FF2B5EF4-FFF2-40B4-BE49-F238E27FC236}">
                <a16:creationId xmlns:a16="http://schemas.microsoft.com/office/drawing/2014/main" id="{10E3A36B-A9CE-4E90-BA6F-2EDC45AE4F8D}"/>
              </a:ext>
            </a:extLst>
          </p:cNvPr>
          <p:cNvSpPr txBox="1"/>
          <p:nvPr/>
        </p:nvSpPr>
        <p:spPr>
          <a:xfrm>
            <a:off x="1570540" y="4614584"/>
            <a:ext cx="371897" cy="307777"/>
          </a:xfrm>
          <a:prstGeom prst="rect">
            <a:avLst/>
          </a:prstGeom>
          <a:noFill/>
        </p:spPr>
        <p:txBody>
          <a:bodyPr wrap="none" lIns="0" tIns="0" rIns="0" bIns="0" rtlCol="0">
            <a:spAutoFit/>
          </a:bodyPr>
          <a:lstStyle/>
          <a:p>
            <a:pPr algn="l"/>
            <a:r>
              <a:rPr lang="en-US" sz="2000" dirty="0"/>
              <a:t>w</a:t>
            </a:r>
            <a:r>
              <a:rPr lang="en-US" sz="2000" baseline="-25000" dirty="0"/>
              <a:t>31</a:t>
            </a:r>
            <a:endParaRPr lang="ru-RU" sz="2000" baseline="-25000" dirty="0" err="1"/>
          </a:p>
        </p:txBody>
      </p:sp>
      <p:sp>
        <p:nvSpPr>
          <p:cNvPr id="42" name="TextBox 41">
            <a:extLst>
              <a:ext uri="{FF2B5EF4-FFF2-40B4-BE49-F238E27FC236}">
                <a16:creationId xmlns:a16="http://schemas.microsoft.com/office/drawing/2014/main" id="{B239D6B8-89AF-44F5-9D12-C83E9D0BDD30}"/>
              </a:ext>
            </a:extLst>
          </p:cNvPr>
          <p:cNvSpPr txBox="1"/>
          <p:nvPr/>
        </p:nvSpPr>
        <p:spPr>
          <a:xfrm>
            <a:off x="2245112" y="4953546"/>
            <a:ext cx="371897" cy="307777"/>
          </a:xfrm>
          <a:prstGeom prst="rect">
            <a:avLst/>
          </a:prstGeom>
          <a:noFill/>
        </p:spPr>
        <p:txBody>
          <a:bodyPr wrap="none" lIns="0" tIns="0" rIns="0" bIns="0" rtlCol="0">
            <a:spAutoFit/>
          </a:bodyPr>
          <a:lstStyle/>
          <a:p>
            <a:pPr algn="l"/>
            <a:r>
              <a:rPr lang="en-US" sz="2000" dirty="0"/>
              <a:t>w</a:t>
            </a:r>
            <a:r>
              <a:rPr lang="en-US" sz="2000" baseline="-25000" dirty="0"/>
              <a:t>32</a:t>
            </a:r>
            <a:endParaRPr lang="ru-RU" sz="2000" baseline="-25000" dirty="0" err="1"/>
          </a:p>
        </p:txBody>
      </p:sp>
      <p:sp>
        <p:nvSpPr>
          <p:cNvPr id="43" name="TextBox 42">
            <a:extLst>
              <a:ext uri="{FF2B5EF4-FFF2-40B4-BE49-F238E27FC236}">
                <a16:creationId xmlns:a16="http://schemas.microsoft.com/office/drawing/2014/main" id="{EC2FDDA4-3580-433C-9874-08C337C9A591}"/>
              </a:ext>
            </a:extLst>
          </p:cNvPr>
          <p:cNvSpPr txBox="1"/>
          <p:nvPr/>
        </p:nvSpPr>
        <p:spPr>
          <a:xfrm>
            <a:off x="1912156" y="3963185"/>
            <a:ext cx="371897" cy="307777"/>
          </a:xfrm>
          <a:prstGeom prst="rect">
            <a:avLst/>
          </a:prstGeom>
          <a:noFill/>
        </p:spPr>
        <p:txBody>
          <a:bodyPr wrap="none" lIns="0" tIns="0" rIns="0" bIns="0" rtlCol="0">
            <a:spAutoFit/>
          </a:bodyPr>
          <a:lstStyle/>
          <a:p>
            <a:pPr algn="l"/>
            <a:r>
              <a:rPr lang="en-US" sz="2000" dirty="0"/>
              <a:t>w</a:t>
            </a:r>
            <a:r>
              <a:rPr lang="en-US" sz="2000" baseline="-25000" dirty="0"/>
              <a:t>22</a:t>
            </a:r>
            <a:endParaRPr lang="ru-RU" sz="2000" baseline="-25000" dirty="0" err="1"/>
          </a:p>
        </p:txBody>
      </p:sp>
      <p:sp>
        <p:nvSpPr>
          <p:cNvPr id="44" name="TextBox 43">
            <a:extLst>
              <a:ext uri="{FF2B5EF4-FFF2-40B4-BE49-F238E27FC236}">
                <a16:creationId xmlns:a16="http://schemas.microsoft.com/office/drawing/2014/main" id="{6F0FA305-EC9C-4EC9-96DC-158EB0E5917E}"/>
              </a:ext>
            </a:extLst>
          </p:cNvPr>
          <p:cNvSpPr txBox="1"/>
          <p:nvPr/>
        </p:nvSpPr>
        <p:spPr>
          <a:xfrm>
            <a:off x="1759453" y="3500164"/>
            <a:ext cx="371897" cy="307777"/>
          </a:xfrm>
          <a:prstGeom prst="rect">
            <a:avLst/>
          </a:prstGeom>
          <a:noFill/>
        </p:spPr>
        <p:txBody>
          <a:bodyPr wrap="none" lIns="0" tIns="0" rIns="0" bIns="0" rtlCol="0">
            <a:spAutoFit/>
          </a:bodyPr>
          <a:lstStyle/>
          <a:p>
            <a:pPr algn="l"/>
            <a:r>
              <a:rPr lang="en-US" sz="2000" dirty="0"/>
              <a:t>w</a:t>
            </a:r>
            <a:r>
              <a:rPr lang="en-US" sz="2000" baseline="-25000" dirty="0"/>
              <a:t>21</a:t>
            </a:r>
            <a:endParaRPr lang="ru-RU" sz="2000" baseline="-25000" dirty="0" err="1"/>
          </a:p>
        </p:txBody>
      </p:sp>
      <p:sp>
        <p:nvSpPr>
          <p:cNvPr id="2" name="Rectangle 1">
            <a:extLst>
              <a:ext uri="{FF2B5EF4-FFF2-40B4-BE49-F238E27FC236}">
                <a16:creationId xmlns:a16="http://schemas.microsoft.com/office/drawing/2014/main" id="{9C6E7874-20ED-4C77-B727-A7F208E304DD}"/>
              </a:ext>
            </a:extLst>
          </p:cNvPr>
          <p:cNvSpPr/>
          <p:nvPr/>
        </p:nvSpPr>
        <p:spPr bwMode="auto">
          <a:xfrm rot="5400000">
            <a:off x="4192561" y="3636660"/>
            <a:ext cx="2174516" cy="864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Softmax</a:t>
            </a:r>
            <a:endParaRPr lang="ru-RU" sz="2000" dirty="0" err="1">
              <a:solidFill>
                <a:srgbClr val="FFFFFF"/>
              </a:solidFill>
              <a:ea typeface="Segoe UI" pitchFamily="34" charset="0"/>
              <a:cs typeface="Segoe UI" pitchFamily="34" charset="0"/>
            </a:endParaRPr>
          </a:p>
        </p:txBody>
      </p:sp>
      <p:cxnSp>
        <p:nvCxnSpPr>
          <p:cNvPr id="57" name="Straight Arrow Connector 56">
            <a:extLst>
              <a:ext uri="{FF2B5EF4-FFF2-40B4-BE49-F238E27FC236}">
                <a16:creationId xmlns:a16="http://schemas.microsoft.com/office/drawing/2014/main" id="{CBA66E61-0535-4F24-B442-1C95F09F5FFF}"/>
              </a:ext>
            </a:extLst>
          </p:cNvPr>
          <p:cNvCxnSpPr>
            <a:cxnSpLocks/>
          </p:cNvCxnSpPr>
          <p:nvPr/>
        </p:nvCxnSpPr>
        <p:spPr>
          <a:xfrm>
            <a:off x="5701497" y="3520003"/>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0699EF8-DC56-4585-BB8F-A7FB22EFF732}"/>
              </a:ext>
            </a:extLst>
          </p:cNvPr>
          <p:cNvCxnSpPr>
            <a:cxnSpLocks/>
          </p:cNvCxnSpPr>
          <p:nvPr/>
        </p:nvCxnSpPr>
        <p:spPr>
          <a:xfrm>
            <a:off x="5701497" y="4672131"/>
            <a:ext cx="1080120"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7DCB692-3C60-4865-B87F-39281DC9F558}"/>
              </a:ext>
            </a:extLst>
          </p:cNvPr>
          <p:cNvSpPr txBox="1"/>
          <p:nvPr/>
        </p:nvSpPr>
        <p:spPr>
          <a:xfrm>
            <a:off x="6143916" y="3044700"/>
            <a:ext cx="328616" cy="430887"/>
          </a:xfrm>
          <a:prstGeom prst="rect">
            <a:avLst/>
          </a:prstGeom>
          <a:noFill/>
        </p:spPr>
        <p:txBody>
          <a:bodyPr wrap="none" lIns="0" tIns="0" rIns="0" bIns="0" rtlCol="0">
            <a:spAutoFit/>
          </a:bodyPr>
          <a:lstStyle/>
          <a:p>
            <a:pPr algn="l"/>
            <a:r>
              <a:rPr lang="en-US" sz="2800" dirty="0"/>
              <a:t>P</a:t>
            </a:r>
            <a:r>
              <a:rPr lang="en-US" sz="2800" baseline="-25000" dirty="0"/>
              <a:t>1</a:t>
            </a:r>
            <a:endParaRPr lang="ru-RU" sz="2800" baseline="-25000" dirty="0" err="1"/>
          </a:p>
        </p:txBody>
      </p:sp>
      <p:sp>
        <p:nvSpPr>
          <p:cNvPr id="60" name="TextBox 59">
            <a:extLst>
              <a:ext uri="{FF2B5EF4-FFF2-40B4-BE49-F238E27FC236}">
                <a16:creationId xmlns:a16="http://schemas.microsoft.com/office/drawing/2014/main" id="{0759C391-A74E-495A-8C67-F81B6F522E2A}"/>
              </a:ext>
            </a:extLst>
          </p:cNvPr>
          <p:cNvSpPr txBox="1"/>
          <p:nvPr/>
        </p:nvSpPr>
        <p:spPr>
          <a:xfrm>
            <a:off x="6143916" y="4152413"/>
            <a:ext cx="328616" cy="430887"/>
          </a:xfrm>
          <a:prstGeom prst="rect">
            <a:avLst/>
          </a:prstGeom>
          <a:noFill/>
        </p:spPr>
        <p:txBody>
          <a:bodyPr wrap="none" lIns="0" tIns="0" rIns="0" bIns="0" rtlCol="0">
            <a:spAutoFit/>
          </a:bodyPr>
          <a:lstStyle/>
          <a:p>
            <a:pPr algn="l"/>
            <a:r>
              <a:rPr lang="en-US" sz="2800" dirty="0"/>
              <a:t>P</a:t>
            </a:r>
            <a:r>
              <a:rPr lang="en-US" sz="2800" baseline="-25000" dirty="0"/>
              <a:t>2</a:t>
            </a:r>
            <a:endParaRPr lang="ru-RU" sz="2800" baseline="-25000" dirty="0" err="1"/>
          </a:p>
        </p:txBody>
      </p:sp>
      <p:sp>
        <p:nvSpPr>
          <p:cNvPr id="61" name="Rectangle 60">
            <a:extLst>
              <a:ext uri="{FF2B5EF4-FFF2-40B4-BE49-F238E27FC236}">
                <a16:creationId xmlns:a16="http://schemas.microsoft.com/office/drawing/2014/main" id="{51E5F881-101E-485B-B29A-358B485BD816}"/>
              </a:ext>
            </a:extLst>
          </p:cNvPr>
          <p:cNvSpPr/>
          <p:nvPr/>
        </p:nvSpPr>
        <p:spPr bwMode="auto">
          <a:xfrm rot="5400000">
            <a:off x="6147147" y="3668015"/>
            <a:ext cx="2174516" cy="8640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Loss</a:t>
            </a:r>
            <a:endParaRPr lang="ru-RU" sz="2000" dirty="0" err="1">
              <a:solidFill>
                <a:srgbClr val="FFFFFF"/>
              </a:solidFill>
              <a:ea typeface="Segoe UI" pitchFamily="34" charset="0"/>
              <a:cs typeface="Segoe UI" pitchFamily="34" charset="0"/>
            </a:endParaRPr>
          </a:p>
        </p:txBody>
      </p:sp>
      <p:cxnSp>
        <p:nvCxnSpPr>
          <p:cNvPr id="62" name="Straight Arrow Connector 61">
            <a:extLst>
              <a:ext uri="{FF2B5EF4-FFF2-40B4-BE49-F238E27FC236}">
                <a16:creationId xmlns:a16="http://schemas.microsoft.com/office/drawing/2014/main" id="{6AB37B3D-B31A-4EC2-9FC1-59F450F7B4DC}"/>
              </a:ext>
            </a:extLst>
          </p:cNvPr>
          <p:cNvCxnSpPr>
            <a:cxnSpLocks/>
          </p:cNvCxnSpPr>
          <p:nvPr/>
        </p:nvCxnSpPr>
        <p:spPr>
          <a:xfrm flipH="1">
            <a:off x="7615186" y="3526028"/>
            <a:ext cx="966632"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C11E071-5586-4190-8D6A-C20E8855D51C}"/>
              </a:ext>
            </a:extLst>
          </p:cNvPr>
          <p:cNvCxnSpPr>
            <a:cxnSpLocks/>
          </p:cNvCxnSpPr>
          <p:nvPr/>
        </p:nvCxnSpPr>
        <p:spPr>
          <a:xfrm flipH="1">
            <a:off x="7666454" y="4673731"/>
            <a:ext cx="91536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8DE7394-6C22-429A-8937-E9332FF0CE58}"/>
              </a:ext>
            </a:extLst>
          </p:cNvPr>
          <p:cNvSpPr txBox="1"/>
          <p:nvPr/>
        </p:nvSpPr>
        <p:spPr>
          <a:xfrm>
            <a:off x="8869849" y="3311483"/>
            <a:ext cx="327013" cy="430887"/>
          </a:xfrm>
          <a:prstGeom prst="rect">
            <a:avLst/>
          </a:prstGeom>
          <a:noFill/>
        </p:spPr>
        <p:txBody>
          <a:bodyPr wrap="none" lIns="0" tIns="0" rIns="0" bIns="0" rtlCol="0">
            <a:spAutoFit/>
          </a:bodyPr>
          <a:lstStyle/>
          <a:p>
            <a:pPr algn="l"/>
            <a:r>
              <a:rPr lang="en-US" sz="2800" dirty="0"/>
              <a:t>Y</a:t>
            </a:r>
            <a:r>
              <a:rPr lang="en-US" sz="2800" baseline="-25000" dirty="0"/>
              <a:t>1</a:t>
            </a:r>
            <a:endParaRPr lang="ru-RU" sz="2800" baseline="-25000" dirty="0" err="1"/>
          </a:p>
        </p:txBody>
      </p:sp>
      <p:sp>
        <p:nvSpPr>
          <p:cNvPr id="65" name="TextBox 64">
            <a:extLst>
              <a:ext uri="{FF2B5EF4-FFF2-40B4-BE49-F238E27FC236}">
                <a16:creationId xmlns:a16="http://schemas.microsoft.com/office/drawing/2014/main" id="{131A9D90-D053-4EAC-AE32-3B84DD207CFB}"/>
              </a:ext>
            </a:extLst>
          </p:cNvPr>
          <p:cNvSpPr txBox="1"/>
          <p:nvPr/>
        </p:nvSpPr>
        <p:spPr>
          <a:xfrm>
            <a:off x="8869849" y="4419196"/>
            <a:ext cx="333425" cy="430887"/>
          </a:xfrm>
          <a:prstGeom prst="rect">
            <a:avLst/>
          </a:prstGeom>
          <a:noFill/>
        </p:spPr>
        <p:txBody>
          <a:bodyPr wrap="none" lIns="0" tIns="0" rIns="0" bIns="0" rtlCol="0">
            <a:spAutoFit/>
          </a:bodyPr>
          <a:lstStyle/>
          <a:p>
            <a:pPr algn="l"/>
            <a:r>
              <a:rPr lang="en-US" sz="2800" dirty="0"/>
              <a:t>Y</a:t>
            </a:r>
            <a:r>
              <a:rPr lang="en-US" sz="2800" baseline="-25000" dirty="0"/>
              <a:t>2</a:t>
            </a:r>
            <a:endParaRPr lang="ru-RU" sz="2800" baseline="-25000" dirty="0" err="1"/>
          </a:p>
        </p:txBody>
      </p:sp>
      <p:sp>
        <p:nvSpPr>
          <p:cNvPr id="8" name="TextBox 7">
            <a:extLst>
              <a:ext uri="{FF2B5EF4-FFF2-40B4-BE49-F238E27FC236}">
                <a16:creationId xmlns:a16="http://schemas.microsoft.com/office/drawing/2014/main" id="{38B1A08C-5880-4CE5-9FB6-1EC675ABBF80}"/>
              </a:ext>
            </a:extLst>
          </p:cNvPr>
          <p:cNvSpPr txBox="1"/>
          <p:nvPr/>
        </p:nvSpPr>
        <p:spPr>
          <a:xfrm>
            <a:off x="591923" y="5956610"/>
            <a:ext cx="1223092" cy="615553"/>
          </a:xfrm>
          <a:prstGeom prst="rect">
            <a:avLst/>
          </a:prstGeom>
          <a:noFill/>
        </p:spPr>
        <p:txBody>
          <a:bodyPr wrap="none" lIns="0" tIns="0" rIns="0" bIns="0" rtlCol="0">
            <a:spAutoFit/>
          </a:bodyPr>
          <a:lstStyle/>
          <a:p>
            <a:pPr algn="ctr"/>
            <a:r>
              <a:rPr lang="en-US" sz="2000" dirty="0" err="1"/>
              <a:t>Valores</a:t>
            </a:r>
            <a:r>
              <a:rPr lang="en-US" sz="2000" dirty="0"/>
              <a:t> </a:t>
            </a:r>
          </a:p>
          <a:p>
            <a:pPr algn="ctr"/>
            <a:r>
              <a:rPr lang="en-US" sz="2000" dirty="0"/>
              <a:t>de entrada</a:t>
            </a:r>
            <a:endParaRPr lang="ru-RU" sz="2000" dirty="0" err="1"/>
          </a:p>
        </p:txBody>
      </p:sp>
      <p:sp>
        <p:nvSpPr>
          <p:cNvPr id="66" name="TextBox 65">
            <a:extLst>
              <a:ext uri="{FF2B5EF4-FFF2-40B4-BE49-F238E27FC236}">
                <a16:creationId xmlns:a16="http://schemas.microsoft.com/office/drawing/2014/main" id="{5C20FF85-4611-47F7-A838-9C2F08CE7031}"/>
              </a:ext>
            </a:extLst>
          </p:cNvPr>
          <p:cNvSpPr txBox="1"/>
          <p:nvPr/>
        </p:nvSpPr>
        <p:spPr>
          <a:xfrm>
            <a:off x="8385293" y="5455608"/>
            <a:ext cx="1296124" cy="615553"/>
          </a:xfrm>
          <a:prstGeom prst="rect">
            <a:avLst/>
          </a:prstGeom>
          <a:noFill/>
        </p:spPr>
        <p:txBody>
          <a:bodyPr wrap="none" lIns="0" tIns="0" rIns="0" bIns="0" rtlCol="0">
            <a:spAutoFit/>
          </a:bodyPr>
          <a:lstStyle/>
          <a:p>
            <a:pPr algn="ctr"/>
            <a:r>
              <a:rPr lang="en-US" sz="2000" dirty="0" err="1"/>
              <a:t>Resultados</a:t>
            </a:r>
            <a:r>
              <a:rPr lang="en-US" sz="2000" dirty="0"/>
              <a:t> </a:t>
            </a:r>
          </a:p>
          <a:p>
            <a:pPr algn="ctr"/>
            <a:r>
              <a:rPr lang="en-US" sz="2000" dirty="0" err="1"/>
              <a:t>esperados</a:t>
            </a:r>
            <a:endParaRPr lang="ru-RU" sz="2000" dirty="0" err="1"/>
          </a:p>
        </p:txBody>
      </p:sp>
      <p:sp>
        <p:nvSpPr>
          <p:cNvPr id="67" name="TextBox 66">
            <a:extLst>
              <a:ext uri="{FF2B5EF4-FFF2-40B4-BE49-F238E27FC236}">
                <a16:creationId xmlns:a16="http://schemas.microsoft.com/office/drawing/2014/main" id="{396E11C7-5CE3-4D8D-9B8F-657B56A7474D}"/>
              </a:ext>
            </a:extLst>
          </p:cNvPr>
          <p:cNvSpPr txBox="1"/>
          <p:nvPr/>
        </p:nvSpPr>
        <p:spPr>
          <a:xfrm>
            <a:off x="3982584" y="5446460"/>
            <a:ext cx="742191" cy="615553"/>
          </a:xfrm>
          <a:prstGeom prst="rect">
            <a:avLst/>
          </a:prstGeom>
          <a:noFill/>
        </p:spPr>
        <p:txBody>
          <a:bodyPr wrap="none" lIns="0" tIns="0" rIns="0" bIns="0" rtlCol="0">
            <a:spAutoFit/>
          </a:bodyPr>
          <a:lstStyle/>
          <a:p>
            <a:pPr algn="ctr"/>
            <a:r>
              <a:rPr lang="en-US" sz="2000" dirty="0"/>
              <a:t>Salida </a:t>
            </a:r>
          </a:p>
          <a:p>
            <a:pPr algn="ctr"/>
            <a:r>
              <a:rPr lang="en-US" sz="2000" dirty="0"/>
              <a:t>de red</a:t>
            </a:r>
            <a:endParaRPr lang="ru-RU" sz="2000" dirty="0" err="1"/>
          </a:p>
        </p:txBody>
      </p:sp>
      <p:sp>
        <p:nvSpPr>
          <p:cNvPr id="68" name="TextBox 67">
            <a:extLst>
              <a:ext uri="{FF2B5EF4-FFF2-40B4-BE49-F238E27FC236}">
                <a16:creationId xmlns:a16="http://schemas.microsoft.com/office/drawing/2014/main" id="{2333986E-DED1-421E-9F26-12747126CDF7}"/>
              </a:ext>
            </a:extLst>
          </p:cNvPr>
          <p:cNvSpPr txBox="1"/>
          <p:nvPr/>
        </p:nvSpPr>
        <p:spPr>
          <a:xfrm>
            <a:off x="5613514" y="5455608"/>
            <a:ext cx="1671548" cy="307777"/>
          </a:xfrm>
          <a:prstGeom prst="rect">
            <a:avLst/>
          </a:prstGeom>
          <a:noFill/>
        </p:spPr>
        <p:txBody>
          <a:bodyPr wrap="none" lIns="0" tIns="0" rIns="0" bIns="0" rtlCol="0">
            <a:spAutoFit/>
          </a:bodyPr>
          <a:lstStyle/>
          <a:p>
            <a:r>
              <a:rPr lang="en-US" sz="2000" dirty="0" err="1"/>
              <a:t>Probabilidades</a:t>
            </a:r>
            <a:endParaRPr lang="ru-RU" sz="2000" dirty="0" err="1"/>
          </a:p>
        </p:txBody>
      </p:sp>
      <p:cxnSp>
        <p:nvCxnSpPr>
          <p:cNvPr id="69" name="Straight Arrow Connector 68">
            <a:extLst>
              <a:ext uri="{FF2B5EF4-FFF2-40B4-BE49-F238E27FC236}">
                <a16:creationId xmlns:a16="http://schemas.microsoft.com/office/drawing/2014/main" id="{7BC63156-2371-40A2-AF23-A4B74538B0D8}"/>
              </a:ext>
            </a:extLst>
          </p:cNvPr>
          <p:cNvCxnSpPr>
            <a:cxnSpLocks/>
          </p:cNvCxnSpPr>
          <p:nvPr/>
        </p:nvCxnSpPr>
        <p:spPr>
          <a:xfrm flipV="1">
            <a:off x="7234405" y="2537910"/>
            <a:ext cx="0" cy="489781"/>
          </a:xfrm>
          <a:prstGeom prst="straightConnector1">
            <a:avLst/>
          </a:prstGeom>
          <a:ln w="28575">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25FEC82-CC26-4BCB-93E1-5ED31044B59A}"/>
              </a:ext>
            </a:extLst>
          </p:cNvPr>
          <p:cNvCxnSpPr>
            <a:cxnSpLocks/>
          </p:cNvCxnSpPr>
          <p:nvPr/>
        </p:nvCxnSpPr>
        <p:spPr>
          <a:xfrm>
            <a:off x="7234405" y="2532133"/>
            <a:ext cx="2715564"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0AF9022-3C28-47E3-85C6-E66488545AE6}"/>
              </a:ext>
            </a:extLst>
          </p:cNvPr>
          <p:cNvSpPr txBox="1"/>
          <p:nvPr/>
        </p:nvSpPr>
        <p:spPr>
          <a:xfrm>
            <a:off x="10165993" y="2371517"/>
            <a:ext cx="488916" cy="307777"/>
          </a:xfrm>
          <a:prstGeom prst="rect">
            <a:avLst/>
          </a:prstGeom>
          <a:noFill/>
        </p:spPr>
        <p:txBody>
          <a:bodyPr wrap="none" lIns="0" tIns="0" rIns="0" bIns="0" rtlCol="0">
            <a:spAutoFit/>
          </a:bodyPr>
          <a:lstStyle/>
          <a:p>
            <a:pPr algn="l"/>
            <a:r>
              <a:rPr lang="en-US" sz="2000" dirty="0"/>
              <a:t>Loss</a:t>
            </a:r>
            <a:endParaRPr lang="ru-RU" sz="2000" dirty="0" err="1"/>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535C858-C3D3-45A1-89A8-9EF07548311F}"/>
                  </a:ext>
                </a:extLst>
              </p:cNvPr>
              <p:cNvSpPr txBox="1"/>
              <p:nvPr/>
            </p:nvSpPr>
            <p:spPr>
              <a:xfrm>
                <a:off x="5521314" y="1126402"/>
                <a:ext cx="5819221" cy="307777"/>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CrossEntropy</m:t>
                      </m:r>
                      <m:d>
                        <m:dPr>
                          <m:ctrlPr>
                            <a:rPr lang="en-US" sz="2000" b="0" i="1" smtClean="0">
                              <a:latin typeface="Cambria Math" panose="02040503050406030204" pitchFamily="18" charset="0"/>
                            </a:rPr>
                          </m:ctrlPr>
                        </m:dPr>
                        <m:e>
                          <m:r>
                            <m:rPr>
                              <m:sty m:val="p"/>
                            </m:rPr>
                            <a:rPr lang="en-US" sz="2000" b="0" i="0" smtClean="0">
                              <a:latin typeface="Cambria Math" panose="02040503050406030204" pitchFamily="18" charset="0"/>
                            </a:rPr>
                            <m:t>Softmax</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𝑤𝑥</m:t>
                              </m:r>
                              <m:r>
                                <a:rPr lang="en-US" sz="2000" b="0" i="1" smtClean="0">
                                  <a:latin typeface="Cambria Math" panose="02040503050406030204" pitchFamily="18" charset="0"/>
                                </a:rPr>
                                <m:t>+</m:t>
                              </m:r>
                              <m:r>
                                <a:rPr lang="en-US" sz="2000" b="0" i="1" smtClean="0">
                                  <a:latin typeface="Cambria Math" panose="02040503050406030204" pitchFamily="18" charset="0"/>
                                </a:rPr>
                                <m:t>𝑏</m:t>
                              </m:r>
                            </m:e>
                          </m:d>
                          <m:r>
                            <a:rPr lang="en-US" sz="2000" b="0" i="1" smtClean="0">
                              <a:latin typeface="Cambria Math" panose="02040503050406030204" pitchFamily="18" charset="0"/>
                            </a:rPr>
                            <m:t>,</m:t>
                          </m:r>
                          <m:r>
                            <a:rPr lang="en-US" sz="2000" b="0" i="1" smtClean="0">
                              <a:latin typeface="Cambria Math" panose="02040503050406030204" pitchFamily="18" charset="0"/>
                            </a:rPr>
                            <m:t>𝑦</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min</m:t>
                      </m:r>
                    </m:oMath>
                  </m:oMathPara>
                </a14:m>
                <a:endParaRPr lang="ru-RU" sz="2000" dirty="0" err="1"/>
              </a:p>
            </p:txBody>
          </p:sp>
        </mc:Choice>
        <mc:Fallback xmlns="">
          <p:sp>
            <p:nvSpPr>
              <p:cNvPr id="22" name="TextBox 21">
                <a:extLst>
                  <a:ext uri="{FF2B5EF4-FFF2-40B4-BE49-F238E27FC236}">
                    <a16:creationId xmlns:a16="http://schemas.microsoft.com/office/drawing/2014/main" id="{D535C858-C3D3-45A1-89A8-9EF07548311F}"/>
                  </a:ext>
                </a:extLst>
              </p:cNvPr>
              <p:cNvSpPr txBox="1">
                <a:spLocks noRot="1" noChangeAspect="1" noMove="1" noResize="1" noEditPoints="1" noAdjustHandles="1" noChangeArrowheads="1" noChangeShapeType="1" noTextEdit="1"/>
              </p:cNvSpPr>
              <p:nvPr/>
            </p:nvSpPr>
            <p:spPr>
              <a:xfrm>
                <a:off x="5521314" y="1126402"/>
                <a:ext cx="5819221" cy="307777"/>
              </a:xfrm>
              <a:prstGeom prst="rect">
                <a:avLst/>
              </a:prstGeom>
              <a:blipFill>
                <a:blip r:embed="rId2"/>
                <a:stretch>
                  <a:fillRect l="-524" r="-524" b="-38000"/>
                </a:stretch>
              </a:blipFill>
            </p:spPr>
            <p:txBody>
              <a:bodyPr/>
              <a:lstStyle/>
              <a:p>
                <a:r>
                  <a:rPr lang="ru-RU">
                    <a:noFill/>
                  </a:rPr>
                  <a:t> </a:t>
                </a:r>
              </a:p>
            </p:txBody>
          </p:sp>
        </mc:Fallback>
      </mc:AlternateContent>
      <p:sp>
        <p:nvSpPr>
          <p:cNvPr id="24" name="Rectangle 23">
            <a:extLst>
              <a:ext uri="{FF2B5EF4-FFF2-40B4-BE49-F238E27FC236}">
                <a16:creationId xmlns:a16="http://schemas.microsoft.com/office/drawing/2014/main" id="{20FB512C-5845-4188-AF7F-D95FC9F481CD}"/>
              </a:ext>
            </a:extLst>
          </p:cNvPr>
          <p:cNvSpPr/>
          <p:nvPr/>
        </p:nvSpPr>
        <p:spPr bwMode="auto">
          <a:xfrm>
            <a:off x="821667" y="2474401"/>
            <a:ext cx="825153" cy="3312368"/>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954CF3E4-115B-4089-B7B4-C49CC6D13586}"/>
              </a:ext>
            </a:extLst>
          </p:cNvPr>
          <p:cNvSpPr/>
          <p:nvPr/>
        </p:nvSpPr>
        <p:spPr bwMode="auto">
          <a:xfrm>
            <a:off x="3983673" y="2782800"/>
            <a:ext cx="772503" cy="2170746"/>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9FEDC0F0-04F2-4F7D-B728-BD6AE6C47C5E}"/>
              </a:ext>
            </a:extLst>
          </p:cNvPr>
          <p:cNvSpPr/>
          <p:nvPr/>
        </p:nvSpPr>
        <p:spPr bwMode="auto">
          <a:xfrm>
            <a:off x="5999899" y="2796202"/>
            <a:ext cx="618539" cy="2170746"/>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B93E2DA4-9025-4B2E-9560-94A908FB148E}"/>
              </a:ext>
            </a:extLst>
          </p:cNvPr>
          <p:cNvSpPr/>
          <p:nvPr/>
        </p:nvSpPr>
        <p:spPr bwMode="auto">
          <a:xfrm>
            <a:off x="8726327" y="3044699"/>
            <a:ext cx="618539" cy="1907811"/>
          </a:xfrm>
          <a:prstGeom prst="rect">
            <a:avLst/>
          </a:prstGeom>
          <a:noFill/>
          <a:ln w="19050">
            <a:solidFill>
              <a:schemeClr val="tx1">
                <a:lumMod val="50000"/>
                <a:lumOff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ru-RU" sz="2000" dirty="0" err="1">
              <a:solidFill>
                <a:srgbClr val="FFFFFF"/>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73540C3-4350-4E2F-A9AE-1926F27C3943}"/>
                  </a:ext>
                </a:extLst>
              </p:cNvPr>
              <p:cNvSpPr txBox="1"/>
              <p:nvPr/>
            </p:nvSpPr>
            <p:spPr>
              <a:xfrm>
                <a:off x="5613825" y="1532504"/>
                <a:ext cx="2530949"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𝑊</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sup>
                      </m:sSup>
                      <m:r>
                        <a:rPr lang="en-US" sz="2000" b="0" i="0"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𝐿</m:t>
                          </m:r>
                        </m:num>
                        <m:den>
                          <m:r>
                            <a:rPr lang="en-US" sz="2000" b="0" i="1" smtClean="0">
                              <a:latin typeface="Cambria Math" panose="02040503050406030204" pitchFamily="18" charset="0"/>
                            </a:rPr>
                            <m:t>𝜕</m:t>
                          </m:r>
                          <m:r>
                            <a:rPr lang="en-US" sz="2000" b="0" i="1" smtClean="0">
                              <a:latin typeface="Cambria Math" panose="02040503050406030204" pitchFamily="18" charset="0"/>
                            </a:rPr>
                            <m:t>𝑊</m:t>
                          </m:r>
                        </m:den>
                      </m:f>
                    </m:oMath>
                  </m:oMathPara>
                </a14:m>
                <a:endParaRPr lang="ru-RU" sz="2000" dirty="0" err="1"/>
              </a:p>
            </p:txBody>
          </p:sp>
        </mc:Choice>
        <mc:Fallback xmlns="">
          <p:sp>
            <p:nvSpPr>
              <p:cNvPr id="25" name="TextBox 24">
                <a:extLst>
                  <a:ext uri="{FF2B5EF4-FFF2-40B4-BE49-F238E27FC236}">
                    <a16:creationId xmlns:a16="http://schemas.microsoft.com/office/drawing/2014/main" id="{F73540C3-4350-4E2F-A9AE-1926F27C3943}"/>
                  </a:ext>
                </a:extLst>
              </p:cNvPr>
              <p:cNvSpPr txBox="1">
                <a:spLocks noRot="1" noChangeAspect="1" noMove="1" noResize="1" noEditPoints="1" noAdjustHandles="1" noChangeArrowheads="1" noChangeShapeType="1" noTextEdit="1"/>
              </p:cNvSpPr>
              <p:nvPr/>
            </p:nvSpPr>
            <p:spPr>
              <a:xfrm>
                <a:off x="5613825" y="1532504"/>
                <a:ext cx="2530949" cy="585225"/>
              </a:xfrm>
              <a:prstGeom prst="rect">
                <a:avLst/>
              </a:prstGeom>
              <a:blipFill>
                <a:blip r:embed="rId3"/>
                <a:stretch>
                  <a:fillRect/>
                </a:stretch>
              </a:blipFill>
            </p:spPr>
            <p:txBody>
              <a:bodyPr/>
              <a:lstStyle/>
              <a:p>
                <a:r>
                  <a:rPr lang="ru-RU">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00C79DB-B13F-41CB-BA53-2DCCF4DFFB9F}"/>
                  </a:ext>
                </a:extLst>
              </p:cNvPr>
              <p:cNvSpPr txBox="1"/>
              <p:nvPr/>
            </p:nvSpPr>
            <p:spPr>
              <a:xfrm>
                <a:off x="8617364" y="1551095"/>
                <a:ext cx="2037545" cy="585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+1)</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𝑏</m:t>
                          </m:r>
                        </m:e>
                        <m:sup>
                          <m:r>
                            <a:rPr lang="en-US" sz="2000" b="0" i="1" smtClean="0">
                              <a:latin typeface="Cambria Math" panose="02040503050406030204" pitchFamily="18" charset="0"/>
                            </a:rPr>
                            <m:t>𝑖</m:t>
                          </m:r>
                        </m:sup>
                      </m:sSup>
                      <m:r>
                        <a:rPr lang="en-US" sz="2000" b="0" i="0" smtClean="0">
                          <a:latin typeface="Cambria Math" panose="02040503050406030204" pitchFamily="18" charset="0"/>
                        </a:rPr>
                        <m:t>−</m:t>
                      </m:r>
                      <m:r>
                        <a:rPr lang="en-US" sz="2000" b="0" i="1" smtClean="0">
                          <a:latin typeface="Cambria Math" panose="02040503050406030204" pitchFamily="18" charset="0"/>
                        </a:rPr>
                        <m:t>𝜂</m:t>
                      </m:r>
                      <m:f>
                        <m:fPr>
                          <m:ctrlPr>
                            <a:rPr lang="en-US" sz="2000" b="0" i="1" smtClean="0">
                              <a:latin typeface="Cambria Math" panose="02040503050406030204" pitchFamily="18" charset="0"/>
                            </a:rPr>
                          </m:ctrlPr>
                        </m:fPr>
                        <m:num>
                          <m:r>
                            <a:rPr lang="en-US" sz="2000" i="1">
                              <a:latin typeface="Cambria Math" panose="02040503050406030204" pitchFamily="18" charset="0"/>
                            </a:rPr>
                            <m:t>𝜕</m:t>
                          </m:r>
                          <m:r>
                            <a:rPr lang="en-US" sz="2000" i="1" smtClean="0">
                              <a:latin typeface="Cambria Math" panose="02040503050406030204" pitchFamily="18" charset="0"/>
                            </a:rPr>
                            <m:t>𝐿</m:t>
                          </m:r>
                        </m:num>
                        <m:den>
                          <m:r>
                            <a:rPr lang="en-US" sz="2000" b="0" i="1" smtClean="0">
                              <a:latin typeface="Cambria Math" panose="02040503050406030204" pitchFamily="18" charset="0"/>
                            </a:rPr>
                            <m:t>𝜕</m:t>
                          </m:r>
                          <m:r>
                            <a:rPr lang="en-US" sz="2000" b="0" i="1" smtClean="0">
                              <a:latin typeface="Cambria Math" panose="02040503050406030204" pitchFamily="18" charset="0"/>
                            </a:rPr>
                            <m:t>𝑏</m:t>
                          </m:r>
                        </m:den>
                      </m:f>
                    </m:oMath>
                  </m:oMathPara>
                </a14:m>
                <a:endParaRPr lang="ru-RU" sz="2000" dirty="0" err="1"/>
              </a:p>
            </p:txBody>
          </p:sp>
        </mc:Choice>
        <mc:Fallback xmlns="">
          <p:sp>
            <p:nvSpPr>
              <p:cNvPr id="75" name="TextBox 74">
                <a:extLst>
                  <a:ext uri="{FF2B5EF4-FFF2-40B4-BE49-F238E27FC236}">
                    <a16:creationId xmlns:a16="http://schemas.microsoft.com/office/drawing/2014/main" id="{E00C79DB-B13F-41CB-BA53-2DCCF4DFFB9F}"/>
                  </a:ext>
                </a:extLst>
              </p:cNvPr>
              <p:cNvSpPr txBox="1">
                <a:spLocks noRot="1" noChangeAspect="1" noMove="1" noResize="1" noEditPoints="1" noAdjustHandles="1" noChangeArrowheads="1" noChangeShapeType="1" noTextEdit="1"/>
              </p:cNvSpPr>
              <p:nvPr/>
            </p:nvSpPr>
            <p:spPr>
              <a:xfrm>
                <a:off x="8617364" y="1551095"/>
                <a:ext cx="2037545" cy="585225"/>
              </a:xfrm>
              <a:prstGeom prst="rect">
                <a:avLst/>
              </a:prstGeom>
              <a:blipFill>
                <a:blip r:embed="rId4"/>
                <a:stretch>
                  <a:fillRect/>
                </a:stretch>
              </a:blipFill>
            </p:spPr>
            <p:txBody>
              <a:bodyPr/>
              <a:lstStyle/>
              <a:p>
                <a:r>
                  <a:rPr lang="ru-RU">
                    <a:noFill/>
                  </a:rPr>
                  <a:t> </a:t>
                </a:r>
              </a:p>
            </p:txBody>
          </p:sp>
        </mc:Fallback>
      </mc:AlternateContent>
    </p:spTree>
    <p:extLst>
      <p:ext uri="{BB962C8B-B14F-4D97-AF65-F5344CB8AC3E}">
        <p14:creationId xmlns:p14="http://schemas.microsoft.com/office/powerpoint/2010/main" val="27587915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fade">
                                      <p:cBhvr>
                                        <p:cTn id="16" dur="500"/>
                                        <p:tgtEl>
                                          <p:spTgt spid="5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fade">
                                      <p:cBhvr>
                                        <p:cTn id="36" dur="500"/>
                                        <p:tgtEl>
                                          <p:spTgt spid="7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fade">
                                      <p:cBhvr>
                                        <p:cTn id="44" dur="500"/>
                                        <p:tgtEl>
                                          <p:spTgt spid="7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fade">
                                      <p:cBhvr>
                                        <p:cTn id="56" dur="500"/>
                                        <p:tgtEl>
                                          <p:spTgt spid="62"/>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nodeType="withEffect">
                                  <p:stCondLst>
                                    <p:cond delay="0"/>
                                  </p:stCondLst>
                                  <p:childTnLst>
                                    <p:set>
                                      <p:cBhvr>
                                        <p:cTn id="66" dur="1" fill="hold">
                                          <p:stCondLst>
                                            <p:cond delay="0"/>
                                          </p:stCondLst>
                                        </p:cTn>
                                        <p:tgtEl>
                                          <p:spTgt spid="69"/>
                                        </p:tgtEl>
                                        <p:attrNameLst>
                                          <p:attrName>style.visibility</p:attrName>
                                        </p:attrNameLst>
                                      </p:cBhvr>
                                      <p:to>
                                        <p:strVal val="visible"/>
                                      </p:to>
                                    </p:set>
                                    <p:animEffect transition="in" filter="fade">
                                      <p:cBhvr>
                                        <p:cTn id="67" dur="500"/>
                                        <p:tgtEl>
                                          <p:spTgt spid="69"/>
                                        </p:tgtEl>
                                      </p:cBhvr>
                                    </p:animEffect>
                                  </p:childTnLst>
                                </p:cTn>
                              </p:par>
                              <p:par>
                                <p:cTn id="68" presetID="10" presetClass="entr" presetSubtype="0" fill="hold" nodeType="withEffect">
                                  <p:stCondLst>
                                    <p:cond delay="0"/>
                                  </p:stCondLst>
                                  <p:childTnLst>
                                    <p:set>
                                      <p:cBhvr>
                                        <p:cTn id="69" dur="1" fill="hold">
                                          <p:stCondLst>
                                            <p:cond delay="0"/>
                                          </p:stCondLst>
                                        </p:cTn>
                                        <p:tgtEl>
                                          <p:spTgt spid="70"/>
                                        </p:tgtEl>
                                        <p:attrNameLst>
                                          <p:attrName>style.visibility</p:attrName>
                                        </p:attrNameLst>
                                      </p:cBhvr>
                                      <p:to>
                                        <p:strVal val="visible"/>
                                      </p:to>
                                    </p:set>
                                    <p:animEffect transition="in" filter="fade">
                                      <p:cBhvr>
                                        <p:cTn id="70" dur="500"/>
                                        <p:tgtEl>
                                          <p:spTgt spid="7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1"/>
                                        </p:tgtEl>
                                        <p:attrNameLst>
                                          <p:attrName>style.visibility</p:attrName>
                                        </p:attrNameLst>
                                      </p:cBhvr>
                                      <p:to>
                                        <p:strVal val="visible"/>
                                      </p:to>
                                    </p:set>
                                    <p:animEffect transition="in" filter="fade">
                                      <p:cBhvr>
                                        <p:cTn id="73" dur="500"/>
                                        <p:tgtEl>
                                          <p:spTgt spid="7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animEffect transition="in" filter="fade">
                                      <p:cBhvr>
                                        <p:cTn id="83" dur="500"/>
                                        <p:tgtEl>
                                          <p:spTgt spid="2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5"/>
                                        </p:tgtEl>
                                        <p:attrNameLst>
                                          <p:attrName>style.visibility</p:attrName>
                                        </p:attrNameLst>
                                      </p:cBhvr>
                                      <p:to>
                                        <p:strVal val="visible"/>
                                      </p:to>
                                    </p:set>
                                    <p:animEffect transition="in" filter="fade">
                                      <p:cBhvr>
                                        <p:cTn id="8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p:bldP spid="60" grpId="0"/>
      <p:bldP spid="61" grpId="0" animBg="1"/>
      <p:bldP spid="64" grpId="0"/>
      <p:bldP spid="65" grpId="0"/>
      <p:bldP spid="8" grpId="0"/>
      <p:bldP spid="66" grpId="0"/>
      <p:bldP spid="67" grpId="0"/>
      <p:bldP spid="68" grpId="0"/>
      <p:bldP spid="71" grpId="0"/>
      <p:bldP spid="22" grpId="0"/>
      <p:bldP spid="24" grpId="0" animBg="1"/>
      <p:bldP spid="72" grpId="0" animBg="1"/>
      <p:bldP spid="73" grpId="0" animBg="1"/>
      <p:bldP spid="74" grpId="0" animBg="1"/>
      <p:bldP spid="25" grpId="0"/>
      <p:bldP spid="75"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5.0.13"/>
  <p:tag name="AS_OS" val="Microsoft Windows NT 10.0.14393.0"/>
  <p:tag name="AS_RELEASE_DATE" val="2020.11.14"/>
  <p:tag name="AS_TITLE" val="Aspose.Slides for .NET Standard 2.0"/>
  <p:tag name="AS_VERSION" val="20.11"/>
</p:tagLst>
</file>

<file path=ppt/theme/theme1.xml><?xml version="1.0" encoding="utf-8"?>
<a:theme xmlns:a="http://schemas.openxmlformats.org/drawingml/2006/main" name="Microsoft_Learn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Arial" pitchFamily="34" charset="0"/>
        <a:cs typeface="Arial" pitchFamily="34" charset="0"/>
      </a:majorFont>
      <a:minorFont>
        <a:latin typeface="Segoe UI"/>
        <a:ea typeface="Arial" pitchFamily="34" charset="0"/>
        <a:cs typeface="Arial" pitchFamily="34" charset="0"/>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S_Learn_Template_v04.potx" id="{F8D8902F-40E6-438A-BE83-E6CF85ED3C26}" vid="{D5E28E8F-F1B1-4D78-9457-864A2A7808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pitchFamily="34" charset="0"/>
        <a:cs typeface="Arial" pitchFamily="34" charset="0"/>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11369</TotalTime>
  <Words>1958</Words>
  <Application>Microsoft Office PowerPoint</Application>
  <PresentationFormat>Panorámica</PresentationFormat>
  <Paragraphs>270</Paragraphs>
  <Slides>41</Slides>
  <Notes>26</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vt:lpstr>
      <vt:lpstr>Calibri</vt:lpstr>
      <vt:lpstr>Cambria Math</vt:lpstr>
      <vt:lpstr>Consolas</vt:lpstr>
      <vt:lpstr>Fira Code Retina</vt:lpstr>
      <vt:lpstr>Segoe UI</vt:lpstr>
      <vt:lpstr>Segoe UI Semibold</vt:lpstr>
      <vt:lpstr>Wingdings</vt:lpstr>
      <vt:lpstr>Microsoft_Learn_White_Template</vt:lpstr>
      <vt:lpstr>Presentación de PowerPoint</vt:lpstr>
      <vt:lpstr>Introducción a Deep Learning para Computer Vision</vt:lpstr>
      <vt:lpstr>Objetivo</vt:lpstr>
      <vt:lpstr>Objetivos de aprendizaje</vt:lpstr>
      <vt:lpstr>Requisitos previos</vt:lpstr>
      <vt:lpstr>Introducción a Redes Neuronales</vt:lpstr>
      <vt:lpstr>Las redes neuronales se inspiran en nuestro cerebro</vt:lpstr>
      <vt:lpstr>Tensores</vt:lpstr>
      <vt:lpstr>Softmax y Loss</vt:lpstr>
      <vt:lpstr>Frameworks de redes neuronales</vt:lpstr>
      <vt:lpstr>¡A trabajar!</vt:lpstr>
      <vt:lpstr>Redes neuronales convolucionales</vt:lpstr>
      <vt:lpstr>Arquitectura piramidal</vt:lpstr>
      <vt:lpstr>Extracción jerárquica de características</vt:lpstr>
      <vt:lpstr>Proyecto 1:  Reconocimiento facial de mascotas</vt:lpstr>
      <vt:lpstr>Proyecto 1: Reconocimiento facial de mascotas</vt:lpstr>
      <vt:lpstr>Obtener datos</vt:lpstr>
      <vt:lpstr>Entrenamiento de redes neuronales</vt:lpstr>
      <vt:lpstr>Sobreajuste</vt:lpstr>
      <vt:lpstr>[Opcional] Precisión Top-k</vt:lpstr>
      <vt:lpstr>Comprobación de conocimientos</vt:lpstr>
      <vt:lpstr>Pregunta 1</vt:lpstr>
      <vt:lpstr>Pregunta 1</vt:lpstr>
      <vt:lpstr>Pregunta 2</vt:lpstr>
      <vt:lpstr>Pregunta 2</vt:lpstr>
      <vt:lpstr>Pregunta 3</vt:lpstr>
      <vt:lpstr>Pregunta 3</vt:lpstr>
      <vt:lpstr>Pregunta 4</vt:lpstr>
      <vt:lpstr>Pregunta 4</vt:lpstr>
      <vt:lpstr>Pregunta 5</vt:lpstr>
      <vt:lpstr>Pregunta 5</vt:lpstr>
      <vt:lpstr>¡Felicidades!</vt:lpstr>
      <vt:lpstr>[Opcional] Proyecto 2: Reconocimiento de caras de mascotas</vt:lpstr>
      <vt:lpstr>Oxford Pets IIIT</vt:lpstr>
      <vt:lpstr>Transfer Learning</vt:lpstr>
      <vt:lpstr>Comprobación de conocimientos</vt:lpstr>
      <vt:lpstr>Pregunta 1</vt:lpstr>
      <vt:lpstr>Pregunta 1</vt:lpstr>
      <vt:lpstr>Resumen y pasos siguientes</vt:lpstr>
      <vt:lpstr>Wow!</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Martin Monsivais</cp:lastModifiedBy>
  <cp:revision>19</cp:revision>
  <cp:lastPrinted>2022-02-15T12:24:15Z</cp:lastPrinted>
  <dcterms:created xsi:type="dcterms:W3CDTF">2022-02-15T12:24:15Z</dcterms:created>
  <dcterms:modified xsi:type="dcterms:W3CDTF">2023-02-03T19:54:27Z</dcterms:modified>
</cp:coreProperties>
</file>